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57" r:id="rId3"/>
    <p:sldId id="258" r:id="rId4"/>
    <p:sldId id="259" r:id="rId5"/>
    <p:sldId id="262" r:id="rId6"/>
    <p:sldId id="263" r:id="rId7"/>
    <p:sldId id="265" r:id="rId8"/>
    <p:sldId id="269" r:id="rId9"/>
    <p:sldId id="273" r:id="rId10"/>
    <p:sldId id="274" r:id="rId11"/>
    <p:sldId id="275" r:id="rId12"/>
    <p:sldId id="276" r:id="rId13"/>
    <p:sldId id="277" r:id="rId14"/>
    <p:sldId id="278" r:id="rId15"/>
    <p:sldId id="280" r:id="rId16"/>
    <p:sldId id="266" r:id="rId17"/>
    <p:sldId id="279" r:id="rId18"/>
    <p:sldId id="282" r:id="rId19"/>
    <p:sldId id="283" r:id="rId20"/>
    <p:sldId id="281" r:id="rId21"/>
    <p:sldId id="271" r:id="rId22"/>
    <p:sldId id="27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72" autoAdjust="0"/>
    <p:restoredTop sz="69087" autoAdjust="0"/>
  </p:normalViewPr>
  <p:slideViewPr>
    <p:cSldViewPr snapToGrid="0">
      <p:cViewPr varScale="1">
        <p:scale>
          <a:sx n="79" d="100"/>
          <a:sy n="79" d="100"/>
        </p:scale>
        <p:origin x="153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EFFC14-E41E-4E73-9FB5-9EF1CF766D98}" type="doc">
      <dgm:prSet loTypeId="urn:microsoft.com/office/officeart/2005/8/layout/cycle2" loCatId="cycle" qsTypeId="urn:microsoft.com/office/officeart/2005/8/quickstyle/simple4" qsCatId="simple" csTypeId="urn:microsoft.com/office/officeart/2005/8/colors/colorful1" csCatId="colorful" phldr="1"/>
      <dgm:spPr/>
      <dgm:t>
        <a:bodyPr/>
        <a:lstStyle/>
        <a:p>
          <a:endParaRPr lang="en-US"/>
        </a:p>
      </dgm:t>
    </dgm:pt>
    <dgm:pt modelId="{4FD2EB17-3C1E-41F3-83E7-C34F731B0C46}">
      <dgm:prSet phldrT="[Text]" custT="1"/>
      <dgm:spPr/>
      <dgm:t>
        <a:bodyPr/>
        <a:lstStyle/>
        <a:p>
          <a:r>
            <a:rPr lang="en-US" sz="1100" b="1" dirty="0">
              <a:solidFill>
                <a:schemeClr val="tx1"/>
              </a:solidFill>
            </a:rPr>
            <a:t>Awareness</a:t>
          </a:r>
        </a:p>
      </dgm:t>
    </dgm:pt>
    <dgm:pt modelId="{C18B40B9-291B-4FFC-99FF-880E40A3CFF0}" type="parTrans" cxnId="{2726125A-FE9C-44B1-963B-62B6E0DA7BD8}">
      <dgm:prSet/>
      <dgm:spPr/>
      <dgm:t>
        <a:bodyPr/>
        <a:lstStyle/>
        <a:p>
          <a:endParaRPr lang="en-US" sz="2000" b="1">
            <a:solidFill>
              <a:schemeClr val="tx1"/>
            </a:solidFill>
          </a:endParaRPr>
        </a:p>
      </dgm:t>
    </dgm:pt>
    <dgm:pt modelId="{5E51A92B-2BB0-46CE-91E4-133F615DA0D1}" type="sibTrans" cxnId="{2726125A-FE9C-44B1-963B-62B6E0DA7BD8}">
      <dgm:prSet custT="1"/>
      <dgm:spPr/>
      <dgm:t>
        <a:bodyPr/>
        <a:lstStyle/>
        <a:p>
          <a:endParaRPr lang="en-US" sz="800" b="1">
            <a:solidFill>
              <a:schemeClr val="tx1"/>
            </a:solidFill>
          </a:endParaRPr>
        </a:p>
      </dgm:t>
    </dgm:pt>
    <dgm:pt modelId="{A814B038-6803-42D9-B263-CF3AD188476A}">
      <dgm:prSet phldrT="[Text]" custT="1"/>
      <dgm:spPr/>
      <dgm:t>
        <a:bodyPr/>
        <a:lstStyle/>
        <a:p>
          <a:r>
            <a:rPr lang="en-US" sz="1200" b="1" dirty="0">
              <a:solidFill>
                <a:schemeClr val="tx1"/>
              </a:solidFill>
            </a:rPr>
            <a:t>Sensitivity</a:t>
          </a:r>
        </a:p>
      </dgm:t>
    </dgm:pt>
    <dgm:pt modelId="{5E80CAD9-C164-4FAC-97C6-E34AFBCF1C1D}" type="parTrans" cxnId="{429BD1C0-04B2-4A76-9FDA-03049310BBAD}">
      <dgm:prSet/>
      <dgm:spPr/>
      <dgm:t>
        <a:bodyPr/>
        <a:lstStyle/>
        <a:p>
          <a:endParaRPr lang="en-US" sz="2000" b="1">
            <a:solidFill>
              <a:schemeClr val="tx1"/>
            </a:solidFill>
          </a:endParaRPr>
        </a:p>
      </dgm:t>
    </dgm:pt>
    <dgm:pt modelId="{75770284-DAD6-4582-968F-46714C7DF6A9}" type="sibTrans" cxnId="{429BD1C0-04B2-4A76-9FDA-03049310BBAD}">
      <dgm:prSet custT="1"/>
      <dgm:spPr/>
      <dgm:t>
        <a:bodyPr/>
        <a:lstStyle/>
        <a:p>
          <a:endParaRPr lang="en-US" sz="800" b="1">
            <a:solidFill>
              <a:schemeClr val="tx1"/>
            </a:solidFill>
          </a:endParaRPr>
        </a:p>
      </dgm:t>
    </dgm:pt>
    <dgm:pt modelId="{1ABB9E94-1F4A-4BBF-853B-BCFEA7000189}">
      <dgm:prSet phldrT="[Text]" custT="1"/>
      <dgm:spPr/>
      <dgm:t>
        <a:bodyPr/>
        <a:lstStyle/>
        <a:p>
          <a:r>
            <a:rPr lang="en-US" sz="1050" b="1" dirty="0">
              <a:solidFill>
                <a:schemeClr val="tx1"/>
              </a:solidFill>
            </a:rPr>
            <a:t>Knowledge</a:t>
          </a:r>
        </a:p>
      </dgm:t>
    </dgm:pt>
    <dgm:pt modelId="{84FD7115-D298-46F0-A942-DEF8245B8BFA}" type="parTrans" cxnId="{8CD0D48C-2873-4AB8-93C1-6B8061BE1DD1}">
      <dgm:prSet/>
      <dgm:spPr/>
      <dgm:t>
        <a:bodyPr/>
        <a:lstStyle/>
        <a:p>
          <a:endParaRPr lang="en-US" sz="2000" b="1">
            <a:solidFill>
              <a:schemeClr val="tx1"/>
            </a:solidFill>
          </a:endParaRPr>
        </a:p>
      </dgm:t>
    </dgm:pt>
    <dgm:pt modelId="{09CFF0E0-9D63-46C1-9D28-C1D911A71FDD}" type="sibTrans" cxnId="{8CD0D48C-2873-4AB8-93C1-6B8061BE1DD1}">
      <dgm:prSet custT="1"/>
      <dgm:spPr/>
      <dgm:t>
        <a:bodyPr/>
        <a:lstStyle/>
        <a:p>
          <a:endParaRPr lang="en-US" sz="800" b="1">
            <a:solidFill>
              <a:schemeClr val="tx1"/>
            </a:solidFill>
          </a:endParaRPr>
        </a:p>
      </dgm:t>
    </dgm:pt>
    <dgm:pt modelId="{7A7440C8-6456-4B68-8AD5-A6BBEBD9BF78}">
      <dgm:prSet phldrT="[Text]" custT="1"/>
      <dgm:spPr/>
      <dgm:t>
        <a:bodyPr/>
        <a:lstStyle/>
        <a:p>
          <a:r>
            <a:rPr lang="en-US" sz="1200" b="1" dirty="0">
              <a:solidFill>
                <a:schemeClr val="tx1"/>
              </a:solidFill>
            </a:rPr>
            <a:t>Skills</a:t>
          </a:r>
        </a:p>
      </dgm:t>
    </dgm:pt>
    <dgm:pt modelId="{DB2C3FE6-D65B-486B-A02D-7A7A0C452BBA}" type="parTrans" cxnId="{E09D89DD-F6A6-4508-9EB8-14A171D23816}">
      <dgm:prSet/>
      <dgm:spPr/>
      <dgm:t>
        <a:bodyPr/>
        <a:lstStyle/>
        <a:p>
          <a:endParaRPr lang="en-US" sz="2000" b="1">
            <a:solidFill>
              <a:schemeClr val="tx1"/>
            </a:solidFill>
          </a:endParaRPr>
        </a:p>
      </dgm:t>
    </dgm:pt>
    <dgm:pt modelId="{6CB26A72-698A-495B-9B1C-4A4082B48B1B}" type="sibTrans" cxnId="{E09D89DD-F6A6-4508-9EB8-14A171D23816}">
      <dgm:prSet custT="1"/>
      <dgm:spPr/>
      <dgm:t>
        <a:bodyPr/>
        <a:lstStyle/>
        <a:p>
          <a:endParaRPr lang="en-US" sz="800" b="1">
            <a:solidFill>
              <a:schemeClr val="tx1"/>
            </a:solidFill>
          </a:endParaRPr>
        </a:p>
      </dgm:t>
    </dgm:pt>
    <dgm:pt modelId="{095F1941-A61A-43D1-AFEB-108F1A376AE3}" type="pres">
      <dgm:prSet presAssocID="{8EEFFC14-E41E-4E73-9FB5-9EF1CF766D98}" presName="cycle" presStyleCnt="0">
        <dgm:presLayoutVars>
          <dgm:dir/>
          <dgm:resizeHandles val="exact"/>
        </dgm:presLayoutVars>
      </dgm:prSet>
      <dgm:spPr/>
    </dgm:pt>
    <dgm:pt modelId="{A7C59D40-6DB3-4989-8CA4-75338F98AC4A}" type="pres">
      <dgm:prSet presAssocID="{4FD2EB17-3C1E-41F3-83E7-C34F731B0C46}" presName="node" presStyleLbl="node1" presStyleIdx="0" presStyleCnt="4">
        <dgm:presLayoutVars>
          <dgm:bulletEnabled val="1"/>
        </dgm:presLayoutVars>
      </dgm:prSet>
      <dgm:spPr/>
    </dgm:pt>
    <dgm:pt modelId="{5BAD62AB-2B8C-40B7-AC60-4775634B6269}" type="pres">
      <dgm:prSet presAssocID="{5E51A92B-2BB0-46CE-91E4-133F615DA0D1}" presName="sibTrans" presStyleLbl="sibTrans2D1" presStyleIdx="0" presStyleCnt="4"/>
      <dgm:spPr/>
    </dgm:pt>
    <dgm:pt modelId="{8744A8FC-EC44-4D8C-8B5F-4051D1CE13F8}" type="pres">
      <dgm:prSet presAssocID="{5E51A92B-2BB0-46CE-91E4-133F615DA0D1}" presName="connectorText" presStyleLbl="sibTrans2D1" presStyleIdx="0" presStyleCnt="4"/>
      <dgm:spPr/>
    </dgm:pt>
    <dgm:pt modelId="{0EDCB8E7-7C49-4EB0-BB28-5E02513EDE99}" type="pres">
      <dgm:prSet presAssocID="{A814B038-6803-42D9-B263-CF3AD188476A}" presName="node" presStyleLbl="node1" presStyleIdx="1" presStyleCnt="4">
        <dgm:presLayoutVars>
          <dgm:bulletEnabled val="1"/>
        </dgm:presLayoutVars>
      </dgm:prSet>
      <dgm:spPr/>
    </dgm:pt>
    <dgm:pt modelId="{408A9C6B-335E-4D0E-B82F-99219AC2CF6D}" type="pres">
      <dgm:prSet presAssocID="{75770284-DAD6-4582-968F-46714C7DF6A9}" presName="sibTrans" presStyleLbl="sibTrans2D1" presStyleIdx="1" presStyleCnt="4"/>
      <dgm:spPr/>
    </dgm:pt>
    <dgm:pt modelId="{C2360DF7-CF9D-4361-96F8-450FE2FB1917}" type="pres">
      <dgm:prSet presAssocID="{75770284-DAD6-4582-968F-46714C7DF6A9}" presName="connectorText" presStyleLbl="sibTrans2D1" presStyleIdx="1" presStyleCnt="4"/>
      <dgm:spPr/>
    </dgm:pt>
    <dgm:pt modelId="{711D9DEA-7C1B-4E27-A243-069F90E0D981}" type="pres">
      <dgm:prSet presAssocID="{1ABB9E94-1F4A-4BBF-853B-BCFEA7000189}" presName="node" presStyleLbl="node1" presStyleIdx="2" presStyleCnt="4">
        <dgm:presLayoutVars>
          <dgm:bulletEnabled val="1"/>
        </dgm:presLayoutVars>
      </dgm:prSet>
      <dgm:spPr/>
    </dgm:pt>
    <dgm:pt modelId="{956EFACA-A2C3-4819-AF8E-ACD2F0118615}" type="pres">
      <dgm:prSet presAssocID="{09CFF0E0-9D63-46C1-9D28-C1D911A71FDD}" presName="sibTrans" presStyleLbl="sibTrans2D1" presStyleIdx="2" presStyleCnt="4"/>
      <dgm:spPr/>
    </dgm:pt>
    <dgm:pt modelId="{97A5F01A-DF95-4AB4-9E6B-8894BD10E8BE}" type="pres">
      <dgm:prSet presAssocID="{09CFF0E0-9D63-46C1-9D28-C1D911A71FDD}" presName="connectorText" presStyleLbl="sibTrans2D1" presStyleIdx="2" presStyleCnt="4"/>
      <dgm:spPr/>
    </dgm:pt>
    <dgm:pt modelId="{796FB9FD-CCF4-4001-8D3A-2BF1C721724D}" type="pres">
      <dgm:prSet presAssocID="{7A7440C8-6456-4B68-8AD5-A6BBEBD9BF78}" presName="node" presStyleLbl="node1" presStyleIdx="3" presStyleCnt="4">
        <dgm:presLayoutVars>
          <dgm:bulletEnabled val="1"/>
        </dgm:presLayoutVars>
      </dgm:prSet>
      <dgm:spPr/>
    </dgm:pt>
    <dgm:pt modelId="{0073CBD5-F687-4BEE-AC16-641881F484EA}" type="pres">
      <dgm:prSet presAssocID="{6CB26A72-698A-495B-9B1C-4A4082B48B1B}" presName="sibTrans" presStyleLbl="sibTrans2D1" presStyleIdx="3" presStyleCnt="4"/>
      <dgm:spPr/>
    </dgm:pt>
    <dgm:pt modelId="{61C8CDC3-91EF-4F8D-A10A-5DAF2A043F60}" type="pres">
      <dgm:prSet presAssocID="{6CB26A72-698A-495B-9B1C-4A4082B48B1B}" presName="connectorText" presStyleLbl="sibTrans2D1" presStyleIdx="3" presStyleCnt="4"/>
      <dgm:spPr/>
    </dgm:pt>
  </dgm:ptLst>
  <dgm:cxnLst>
    <dgm:cxn modelId="{25FF071C-BB72-45EA-A2EE-37000B16622F}" type="presOf" srcId="{A814B038-6803-42D9-B263-CF3AD188476A}" destId="{0EDCB8E7-7C49-4EB0-BB28-5E02513EDE99}" srcOrd="0" destOrd="0" presId="urn:microsoft.com/office/officeart/2005/8/layout/cycle2"/>
    <dgm:cxn modelId="{6F67062D-36F3-4095-A5E5-0508456C7683}" type="presOf" srcId="{8EEFFC14-E41E-4E73-9FB5-9EF1CF766D98}" destId="{095F1941-A61A-43D1-AFEB-108F1A376AE3}" srcOrd="0" destOrd="0" presId="urn:microsoft.com/office/officeart/2005/8/layout/cycle2"/>
    <dgm:cxn modelId="{7396C13F-CF34-4682-B2BE-F6ED0D6ADD74}" type="presOf" srcId="{6CB26A72-698A-495B-9B1C-4A4082B48B1B}" destId="{61C8CDC3-91EF-4F8D-A10A-5DAF2A043F60}" srcOrd="1" destOrd="0" presId="urn:microsoft.com/office/officeart/2005/8/layout/cycle2"/>
    <dgm:cxn modelId="{794ECD4A-2FEE-4966-8B0E-4F7EF87C4216}" type="presOf" srcId="{5E51A92B-2BB0-46CE-91E4-133F615DA0D1}" destId="{8744A8FC-EC44-4D8C-8B5F-4051D1CE13F8}" srcOrd="1" destOrd="0" presId="urn:microsoft.com/office/officeart/2005/8/layout/cycle2"/>
    <dgm:cxn modelId="{E4812277-A9AD-4C43-AC78-C639E050C0D9}" type="presOf" srcId="{4FD2EB17-3C1E-41F3-83E7-C34F731B0C46}" destId="{A7C59D40-6DB3-4989-8CA4-75338F98AC4A}" srcOrd="0" destOrd="0" presId="urn:microsoft.com/office/officeart/2005/8/layout/cycle2"/>
    <dgm:cxn modelId="{2726125A-FE9C-44B1-963B-62B6E0DA7BD8}" srcId="{8EEFFC14-E41E-4E73-9FB5-9EF1CF766D98}" destId="{4FD2EB17-3C1E-41F3-83E7-C34F731B0C46}" srcOrd="0" destOrd="0" parTransId="{C18B40B9-291B-4FFC-99FF-880E40A3CFF0}" sibTransId="{5E51A92B-2BB0-46CE-91E4-133F615DA0D1}"/>
    <dgm:cxn modelId="{A6033D8A-99E2-4237-8AE4-79A30613878B}" type="presOf" srcId="{6CB26A72-698A-495B-9B1C-4A4082B48B1B}" destId="{0073CBD5-F687-4BEE-AC16-641881F484EA}" srcOrd="0" destOrd="0" presId="urn:microsoft.com/office/officeart/2005/8/layout/cycle2"/>
    <dgm:cxn modelId="{8CD0D48C-2873-4AB8-93C1-6B8061BE1DD1}" srcId="{8EEFFC14-E41E-4E73-9FB5-9EF1CF766D98}" destId="{1ABB9E94-1F4A-4BBF-853B-BCFEA7000189}" srcOrd="2" destOrd="0" parTransId="{84FD7115-D298-46F0-A942-DEF8245B8BFA}" sibTransId="{09CFF0E0-9D63-46C1-9D28-C1D911A71FDD}"/>
    <dgm:cxn modelId="{0665F6AD-4361-4CB1-81E0-A001B2F5A0AC}" type="presOf" srcId="{09CFF0E0-9D63-46C1-9D28-C1D911A71FDD}" destId="{956EFACA-A2C3-4819-AF8E-ACD2F0118615}" srcOrd="0" destOrd="0" presId="urn:microsoft.com/office/officeart/2005/8/layout/cycle2"/>
    <dgm:cxn modelId="{6A1509B5-8907-4A61-A8F0-9503B9BEBB6C}" type="presOf" srcId="{75770284-DAD6-4582-968F-46714C7DF6A9}" destId="{408A9C6B-335E-4D0E-B82F-99219AC2CF6D}" srcOrd="0" destOrd="0" presId="urn:microsoft.com/office/officeart/2005/8/layout/cycle2"/>
    <dgm:cxn modelId="{5FB774BD-341C-4B23-9B66-F8E79DB2A13F}" type="presOf" srcId="{7A7440C8-6456-4B68-8AD5-A6BBEBD9BF78}" destId="{796FB9FD-CCF4-4001-8D3A-2BF1C721724D}" srcOrd="0" destOrd="0" presId="urn:microsoft.com/office/officeart/2005/8/layout/cycle2"/>
    <dgm:cxn modelId="{429BD1C0-04B2-4A76-9FDA-03049310BBAD}" srcId="{8EEFFC14-E41E-4E73-9FB5-9EF1CF766D98}" destId="{A814B038-6803-42D9-B263-CF3AD188476A}" srcOrd="1" destOrd="0" parTransId="{5E80CAD9-C164-4FAC-97C6-E34AFBCF1C1D}" sibTransId="{75770284-DAD6-4582-968F-46714C7DF6A9}"/>
    <dgm:cxn modelId="{03BF67C1-BE71-4086-9765-0B748DD0B8CB}" type="presOf" srcId="{09CFF0E0-9D63-46C1-9D28-C1D911A71FDD}" destId="{97A5F01A-DF95-4AB4-9E6B-8894BD10E8BE}" srcOrd="1" destOrd="0" presId="urn:microsoft.com/office/officeart/2005/8/layout/cycle2"/>
    <dgm:cxn modelId="{E09D89DD-F6A6-4508-9EB8-14A171D23816}" srcId="{8EEFFC14-E41E-4E73-9FB5-9EF1CF766D98}" destId="{7A7440C8-6456-4B68-8AD5-A6BBEBD9BF78}" srcOrd="3" destOrd="0" parTransId="{DB2C3FE6-D65B-486B-A02D-7A7A0C452BBA}" sibTransId="{6CB26A72-698A-495B-9B1C-4A4082B48B1B}"/>
    <dgm:cxn modelId="{6698BEDF-316C-45DF-B46E-D5C96A818042}" type="presOf" srcId="{75770284-DAD6-4582-968F-46714C7DF6A9}" destId="{C2360DF7-CF9D-4361-96F8-450FE2FB1917}" srcOrd="1" destOrd="0" presId="urn:microsoft.com/office/officeart/2005/8/layout/cycle2"/>
    <dgm:cxn modelId="{CF7B96E0-D791-425F-B244-60841DDC38FE}" type="presOf" srcId="{5E51A92B-2BB0-46CE-91E4-133F615DA0D1}" destId="{5BAD62AB-2B8C-40B7-AC60-4775634B6269}" srcOrd="0" destOrd="0" presId="urn:microsoft.com/office/officeart/2005/8/layout/cycle2"/>
    <dgm:cxn modelId="{3036CEFE-A95E-4208-B243-61163E81E39E}" type="presOf" srcId="{1ABB9E94-1F4A-4BBF-853B-BCFEA7000189}" destId="{711D9DEA-7C1B-4E27-A243-069F90E0D981}" srcOrd="0" destOrd="0" presId="urn:microsoft.com/office/officeart/2005/8/layout/cycle2"/>
    <dgm:cxn modelId="{6CD0E2A1-1F00-4603-B1D7-84E968831F0E}" type="presParOf" srcId="{095F1941-A61A-43D1-AFEB-108F1A376AE3}" destId="{A7C59D40-6DB3-4989-8CA4-75338F98AC4A}" srcOrd="0" destOrd="0" presId="urn:microsoft.com/office/officeart/2005/8/layout/cycle2"/>
    <dgm:cxn modelId="{8563A1DB-947B-4D86-8C01-04EB56452938}" type="presParOf" srcId="{095F1941-A61A-43D1-AFEB-108F1A376AE3}" destId="{5BAD62AB-2B8C-40B7-AC60-4775634B6269}" srcOrd="1" destOrd="0" presId="urn:microsoft.com/office/officeart/2005/8/layout/cycle2"/>
    <dgm:cxn modelId="{1EC53FA4-A69A-43A5-84A2-024A99B1E7E4}" type="presParOf" srcId="{5BAD62AB-2B8C-40B7-AC60-4775634B6269}" destId="{8744A8FC-EC44-4D8C-8B5F-4051D1CE13F8}" srcOrd="0" destOrd="0" presId="urn:microsoft.com/office/officeart/2005/8/layout/cycle2"/>
    <dgm:cxn modelId="{EF1CE74D-25E2-4EFD-8969-1A232095C90D}" type="presParOf" srcId="{095F1941-A61A-43D1-AFEB-108F1A376AE3}" destId="{0EDCB8E7-7C49-4EB0-BB28-5E02513EDE99}" srcOrd="2" destOrd="0" presId="urn:microsoft.com/office/officeart/2005/8/layout/cycle2"/>
    <dgm:cxn modelId="{5ED4E7AD-457F-4430-8D3E-38112FD98808}" type="presParOf" srcId="{095F1941-A61A-43D1-AFEB-108F1A376AE3}" destId="{408A9C6B-335E-4D0E-B82F-99219AC2CF6D}" srcOrd="3" destOrd="0" presId="urn:microsoft.com/office/officeart/2005/8/layout/cycle2"/>
    <dgm:cxn modelId="{3AE8BDC8-9824-48B2-9506-09E76BB918EA}" type="presParOf" srcId="{408A9C6B-335E-4D0E-B82F-99219AC2CF6D}" destId="{C2360DF7-CF9D-4361-96F8-450FE2FB1917}" srcOrd="0" destOrd="0" presId="urn:microsoft.com/office/officeart/2005/8/layout/cycle2"/>
    <dgm:cxn modelId="{56E346CC-365C-4C24-882F-C071465D4C11}" type="presParOf" srcId="{095F1941-A61A-43D1-AFEB-108F1A376AE3}" destId="{711D9DEA-7C1B-4E27-A243-069F90E0D981}" srcOrd="4" destOrd="0" presId="urn:microsoft.com/office/officeart/2005/8/layout/cycle2"/>
    <dgm:cxn modelId="{43D86763-4F47-4F24-ADE1-8699F543B93F}" type="presParOf" srcId="{095F1941-A61A-43D1-AFEB-108F1A376AE3}" destId="{956EFACA-A2C3-4819-AF8E-ACD2F0118615}" srcOrd="5" destOrd="0" presId="urn:microsoft.com/office/officeart/2005/8/layout/cycle2"/>
    <dgm:cxn modelId="{0D67798F-A04B-4F80-9C3F-CE3EA4070C1A}" type="presParOf" srcId="{956EFACA-A2C3-4819-AF8E-ACD2F0118615}" destId="{97A5F01A-DF95-4AB4-9E6B-8894BD10E8BE}" srcOrd="0" destOrd="0" presId="urn:microsoft.com/office/officeart/2005/8/layout/cycle2"/>
    <dgm:cxn modelId="{F06828EA-B2A1-4740-B122-C5A6B6C84AC3}" type="presParOf" srcId="{095F1941-A61A-43D1-AFEB-108F1A376AE3}" destId="{796FB9FD-CCF4-4001-8D3A-2BF1C721724D}" srcOrd="6" destOrd="0" presId="urn:microsoft.com/office/officeart/2005/8/layout/cycle2"/>
    <dgm:cxn modelId="{D4ECE8A4-2D33-4900-9164-72B70FE7FCC3}" type="presParOf" srcId="{095F1941-A61A-43D1-AFEB-108F1A376AE3}" destId="{0073CBD5-F687-4BEE-AC16-641881F484EA}" srcOrd="7" destOrd="0" presId="urn:microsoft.com/office/officeart/2005/8/layout/cycle2"/>
    <dgm:cxn modelId="{D8ADC8DC-F450-42E4-99F2-1D4271D413B6}" type="presParOf" srcId="{0073CBD5-F687-4BEE-AC16-641881F484EA}" destId="{61C8CDC3-91EF-4F8D-A10A-5DAF2A043F60}"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B72A56-4077-4F4C-A75D-A00433577E29}" type="doc">
      <dgm:prSet loTypeId="urn:microsoft.com/office/officeart/2005/8/layout/arrow2" loCatId="process" qsTypeId="urn:microsoft.com/office/officeart/2005/8/quickstyle/3d1" qsCatId="3D" csTypeId="urn:microsoft.com/office/officeart/2005/8/colors/accent2_4" csCatId="accent2" phldr="1"/>
      <dgm:spPr/>
      <dgm:t>
        <a:bodyPr/>
        <a:lstStyle/>
        <a:p>
          <a:endParaRPr lang="en-US"/>
        </a:p>
      </dgm:t>
    </dgm:pt>
    <dgm:pt modelId="{8605FF19-A76D-6448-8BA1-7DFEDFD2691F}">
      <dgm:prSet phldrT="[Text]" custT="1"/>
      <dgm:spPr/>
      <dgm:t>
        <a:bodyPr/>
        <a:lstStyle/>
        <a:p>
          <a:r>
            <a:rPr lang="en-US" sz="1400" b="1" dirty="0"/>
            <a:t>Denial</a:t>
          </a:r>
        </a:p>
      </dgm:t>
    </dgm:pt>
    <dgm:pt modelId="{A4C471AE-510C-6343-A680-840D835204F4}" type="parTrans" cxnId="{B60FDB92-9770-814A-B245-59D1396ABE13}">
      <dgm:prSet/>
      <dgm:spPr/>
      <dgm:t>
        <a:bodyPr/>
        <a:lstStyle/>
        <a:p>
          <a:endParaRPr lang="en-US" sz="1800"/>
        </a:p>
      </dgm:t>
    </dgm:pt>
    <dgm:pt modelId="{9F32EB9F-FD0D-0C46-9ED6-C2B3A5A9CEDF}" type="sibTrans" cxnId="{B60FDB92-9770-814A-B245-59D1396ABE13}">
      <dgm:prSet/>
      <dgm:spPr/>
      <dgm:t>
        <a:bodyPr/>
        <a:lstStyle/>
        <a:p>
          <a:endParaRPr lang="en-US" sz="1800"/>
        </a:p>
      </dgm:t>
    </dgm:pt>
    <dgm:pt modelId="{0A7C4089-2D26-854D-9601-6862D454ABDA}">
      <dgm:prSet phldrT="[Text]" custT="1"/>
      <dgm:spPr/>
      <dgm:t>
        <a:bodyPr/>
        <a:lstStyle/>
        <a:p>
          <a:r>
            <a:rPr lang="en-US" sz="1400" b="1" dirty="0"/>
            <a:t>Polarization</a:t>
          </a:r>
        </a:p>
      </dgm:t>
    </dgm:pt>
    <dgm:pt modelId="{6AB753BF-8066-D945-9B81-FF647DA578F2}" type="parTrans" cxnId="{E58FA1AC-6490-D249-8259-9C127D147E7F}">
      <dgm:prSet/>
      <dgm:spPr/>
      <dgm:t>
        <a:bodyPr/>
        <a:lstStyle/>
        <a:p>
          <a:endParaRPr lang="en-US" sz="1800"/>
        </a:p>
      </dgm:t>
    </dgm:pt>
    <dgm:pt modelId="{FD3451C3-A176-D941-BBD1-DB1A7036A73C}" type="sibTrans" cxnId="{E58FA1AC-6490-D249-8259-9C127D147E7F}">
      <dgm:prSet/>
      <dgm:spPr/>
      <dgm:t>
        <a:bodyPr/>
        <a:lstStyle/>
        <a:p>
          <a:endParaRPr lang="en-US" sz="1800"/>
        </a:p>
      </dgm:t>
    </dgm:pt>
    <dgm:pt modelId="{570860FA-C6A9-F44A-9A2A-79CD15760517}">
      <dgm:prSet phldrT="[Text]" custT="1"/>
      <dgm:spPr/>
      <dgm:t>
        <a:bodyPr/>
        <a:lstStyle/>
        <a:p>
          <a:r>
            <a:rPr lang="en-US" sz="1400" b="1" dirty="0"/>
            <a:t>Minimization</a:t>
          </a:r>
        </a:p>
      </dgm:t>
    </dgm:pt>
    <dgm:pt modelId="{D93C183E-4789-AF47-A13B-CFCBA054FCAD}" type="parTrans" cxnId="{880D2E60-036A-1A40-8FD4-474CCE37C28A}">
      <dgm:prSet/>
      <dgm:spPr/>
      <dgm:t>
        <a:bodyPr/>
        <a:lstStyle/>
        <a:p>
          <a:endParaRPr lang="en-US" sz="1800"/>
        </a:p>
      </dgm:t>
    </dgm:pt>
    <dgm:pt modelId="{31A4623E-6393-8B44-B06D-E13EE842C448}" type="sibTrans" cxnId="{880D2E60-036A-1A40-8FD4-474CCE37C28A}">
      <dgm:prSet/>
      <dgm:spPr/>
      <dgm:t>
        <a:bodyPr/>
        <a:lstStyle/>
        <a:p>
          <a:endParaRPr lang="en-US" sz="1800"/>
        </a:p>
      </dgm:t>
    </dgm:pt>
    <dgm:pt modelId="{E514C4D8-7987-0B44-BBA9-DCE6F92D410C}">
      <dgm:prSet phldrT="[Text]" custT="1"/>
      <dgm:spPr/>
      <dgm:t>
        <a:bodyPr/>
        <a:lstStyle/>
        <a:p>
          <a:r>
            <a:rPr lang="en-US" sz="1400" b="1" dirty="0"/>
            <a:t>Acceptance</a:t>
          </a:r>
        </a:p>
      </dgm:t>
    </dgm:pt>
    <dgm:pt modelId="{7ACC2E03-06B0-3B4A-8959-9369DC152D22}" type="parTrans" cxnId="{1E6EE08F-4642-0948-B5D5-8791D22CDE6A}">
      <dgm:prSet/>
      <dgm:spPr/>
      <dgm:t>
        <a:bodyPr/>
        <a:lstStyle/>
        <a:p>
          <a:endParaRPr lang="en-US" sz="1800"/>
        </a:p>
      </dgm:t>
    </dgm:pt>
    <dgm:pt modelId="{C2367D9F-02E7-2545-95D3-B49260AAD3D8}" type="sibTrans" cxnId="{1E6EE08F-4642-0948-B5D5-8791D22CDE6A}">
      <dgm:prSet/>
      <dgm:spPr/>
      <dgm:t>
        <a:bodyPr/>
        <a:lstStyle/>
        <a:p>
          <a:endParaRPr lang="en-US" sz="1800"/>
        </a:p>
      </dgm:t>
    </dgm:pt>
    <dgm:pt modelId="{F864671F-5DCF-A540-83EC-992802CBB497}">
      <dgm:prSet phldrT="[Text]" custT="1"/>
      <dgm:spPr/>
      <dgm:t>
        <a:bodyPr/>
        <a:lstStyle/>
        <a:p>
          <a:r>
            <a:rPr lang="en-US" sz="1400" b="1" dirty="0"/>
            <a:t>Adaptation</a:t>
          </a:r>
        </a:p>
      </dgm:t>
    </dgm:pt>
    <dgm:pt modelId="{D3B2C714-9AC5-3B40-84C8-37ADC0886E54}" type="parTrans" cxnId="{9AB41764-6BDE-C647-B8A4-3355A8A446EE}">
      <dgm:prSet/>
      <dgm:spPr/>
      <dgm:t>
        <a:bodyPr/>
        <a:lstStyle/>
        <a:p>
          <a:endParaRPr lang="en-US" sz="1800"/>
        </a:p>
      </dgm:t>
    </dgm:pt>
    <dgm:pt modelId="{4D97F781-5B41-BF4C-9DFD-B89D46DA1753}" type="sibTrans" cxnId="{9AB41764-6BDE-C647-B8A4-3355A8A446EE}">
      <dgm:prSet/>
      <dgm:spPr/>
      <dgm:t>
        <a:bodyPr/>
        <a:lstStyle/>
        <a:p>
          <a:endParaRPr lang="en-US" sz="1800"/>
        </a:p>
      </dgm:t>
    </dgm:pt>
    <dgm:pt modelId="{712BB105-4300-454E-BE1C-D5CEF941EDF5}">
      <dgm:prSet phldrT="[Text]" custT="1"/>
      <dgm:spPr/>
      <dgm:t>
        <a:bodyPr/>
        <a:lstStyle/>
        <a:p>
          <a:r>
            <a:rPr lang="en-US" sz="1100" b="1" dirty="0"/>
            <a:t>Disinterest</a:t>
          </a:r>
        </a:p>
      </dgm:t>
    </dgm:pt>
    <dgm:pt modelId="{7A01F007-0D34-6246-9F85-FC057BF0C894}" type="parTrans" cxnId="{155609A2-0279-FD44-A8CA-124695FC602C}">
      <dgm:prSet/>
      <dgm:spPr/>
      <dgm:t>
        <a:bodyPr/>
        <a:lstStyle/>
        <a:p>
          <a:endParaRPr lang="en-US" sz="1800"/>
        </a:p>
      </dgm:t>
    </dgm:pt>
    <dgm:pt modelId="{C099751C-1292-B649-8F08-887D1CC4AADE}" type="sibTrans" cxnId="{155609A2-0279-FD44-A8CA-124695FC602C}">
      <dgm:prSet/>
      <dgm:spPr/>
      <dgm:t>
        <a:bodyPr/>
        <a:lstStyle/>
        <a:p>
          <a:endParaRPr lang="en-US" sz="1800"/>
        </a:p>
      </dgm:t>
    </dgm:pt>
    <dgm:pt modelId="{3C215A91-54C2-E145-A25D-1A3E8C2CA775}">
      <dgm:prSet phldrT="[Text]" custT="1"/>
      <dgm:spPr/>
      <dgm:t>
        <a:bodyPr/>
        <a:lstStyle/>
        <a:p>
          <a:r>
            <a:rPr lang="en-US" sz="1100" b="1" dirty="0"/>
            <a:t>Avoidance</a:t>
          </a:r>
        </a:p>
      </dgm:t>
    </dgm:pt>
    <dgm:pt modelId="{0A72C427-23EA-824F-9CFA-908988DE1A82}" type="parTrans" cxnId="{B11E2E0A-5979-7440-8670-30A3FD524648}">
      <dgm:prSet/>
      <dgm:spPr/>
      <dgm:t>
        <a:bodyPr/>
        <a:lstStyle/>
        <a:p>
          <a:endParaRPr lang="en-US" sz="1800"/>
        </a:p>
      </dgm:t>
    </dgm:pt>
    <dgm:pt modelId="{F187663A-6911-B248-A8A9-80C40E785E67}" type="sibTrans" cxnId="{B11E2E0A-5979-7440-8670-30A3FD524648}">
      <dgm:prSet/>
      <dgm:spPr/>
      <dgm:t>
        <a:bodyPr/>
        <a:lstStyle/>
        <a:p>
          <a:endParaRPr lang="en-US" sz="1800"/>
        </a:p>
      </dgm:t>
    </dgm:pt>
    <dgm:pt modelId="{1B3DBFCD-6EF0-9F41-802E-9CCFC7253968}">
      <dgm:prSet phldrT="[Text]" custT="1"/>
      <dgm:spPr/>
      <dgm:t>
        <a:bodyPr/>
        <a:lstStyle/>
        <a:p>
          <a:r>
            <a:rPr lang="en-US" sz="1100" b="1" dirty="0"/>
            <a:t>Defense</a:t>
          </a:r>
        </a:p>
      </dgm:t>
    </dgm:pt>
    <dgm:pt modelId="{78033F0E-9E07-354E-BF67-7DB1D9B293DB}" type="parTrans" cxnId="{D5E79BFE-4F61-DD43-9DA7-2ECBA102ACFF}">
      <dgm:prSet/>
      <dgm:spPr/>
      <dgm:t>
        <a:bodyPr/>
        <a:lstStyle/>
        <a:p>
          <a:endParaRPr lang="en-US" sz="1800"/>
        </a:p>
      </dgm:t>
    </dgm:pt>
    <dgm:pt modelId="{DE9BA0EB-A507-EB44-A723-15142D2D5D7C}" type="sibTrans" cxnId="{D5E79BFE-4F61-DD43-9DA7-2ECBA102ACFF}">
      <dgm:prSet/>
      <dgm:spPr/>
      <dgm:t>
        <a:bodyPr/>
        <a:lstStyle/>
        <a:p>
          <a:endParaRPr lang="en-US" sz="1800"/>
        </a:p>
      </dgm:t>
    </dgm:pt>
    <dgm:pt modelId="{C4998888-448B-4D46-B292-ED4D498D3EE2}">
      <dgm:prSet phldrT="[Text]" custT="1"/>
      <dgm:spPr/>
      <dgm:t>
        <a:bodyPr/>
        <a:lstStyle/>
        <a:p>
          <a:r>
            <a:rPr lang="en-US" sz="1100" b="1" dirty="0"/>
            <a:t>Reversal</a:t>
          </a:r>
        </a:p>
      </dgm:t>
    </dgm:pt>
    <dgm:pt modelId="{7A86DF4A-5CA3-0645-9D8A-778F2C7856BC}" type="parTrans" cxnId="{8066DB77-A352-2148-AB7F-AE4BB8360E21}">
      <dgm:prSet/>
      <dgm:spPr/>
      <dgm:t>
        <a:bodyPr/>
        <a:lstStyle/>
        <a:p>
          <a:endParaRPr lang="en-US" sz="1800"/>
        </a:p>
      </dgm:t>
    </dgm:pt>
    <dgm:pt modelId="{EC3C2F65-8CF2-A64B-98C0-E98C3B4CB95E}" type="sibTrans" cxnId="{8066DB77-A352-2148-AB7F-AE4BB8360E21}">
      <dgm:prSet/>
      <dgm:spPr/>
      <dgm:t>
        <a:bodyPr/>
        <a:lstStyle/>
        <a:p>
          <a:endParaRPr lang="en-US" sz="1800"/>
        </a:p>
      </dgm:t>
    </dgm:pt>
    <dgm:pt modelId="{FA780F0B-22E2-DB44-9962-A3973598C267}">
      <dgm:prSet phldrT="[Text]" custT="1"/>
      <dgm:spPr/>
      <dgm:t>
        <a:bodyPr/>
        <a:lstStyle/>
        <a:p>
          <a:r>
            <a:rPr lang="en-US" sz="1100" b="1" dirty="0"/>
            <a:t>Similarity</a:t>
          </a:r>
        </a:p>
      </dgm:t>
    </dgm:pt>
    <dgm:pt modelId="{866332D3-BF87-5845-A5AA-0D1EAFFC18B6}" type="parTrans" cxnId="{CBFF88FC-4814-3048-9F33-5020737213F2}">
      <dgm:prSet/>
      <dgm:spPr/>
      <dgm:t>
        <a:bodyPr/>
        <a:lstStyle/>
        <a:p>
          <a:endParaRPr lang="en-US" sz="1800"/>
        </a:p>
      </dgm:t>
    </dgm:pt>
    <dgm:pt modelId="{BE0F96EB-F85E-614E-863E-A7FE4D020CF3}" type="sibTrans" cxnId="{CBFF88FC-4814-3048-9F33-5020737213F2}">
      <dgm:prSet/>
      <dgm:spPr/>
      <dgm:t>
        <a:bodyPr/>
        <a:lstStyle/>
        <a:p>
          <a:endParaRPr lang="en-US" sz="1800"/>
        </a:p>
      </dgm:t>
    </dgm:pt>
    <dgm:pt modelId="{6243F396-845A-614D-A717-73CC7F7E451E}">
      <dgm:prSet phldrT="[Text]" custT="1"/>
      <dgm:spPr/>
      <dgm:t>
        <a:bodyPr/>
        <a:lstStyle/>
        <a:p>
          <a:r>
            <a:rPr lang="en-US" sz="1100" b="1" dirty="0"/>
            <a:t>Universalism</a:t>
          </a:r>
        </a:p>
      </dgm:t>
    </dgm:pt>
    <dgm:pt modelId="{88F2FBCD-ACC6-8B4D-AC5C-A305C389A387}" type="parTrans" cxnId="{009A3F27-0E37-7540-9011-5BE75A425FE9}">
      <dgm:prSet/>
      <dgm:spPr/>
      <dgm:t>
        <a:bodyPr/>
        <a:lstStyle/>
        <a:p>
          <a:endParaRPr lang="en-US" sz="1800"/>
        </a:p>
      </dgm:t>
    </dgm:pt>
    <dgm:pt modelId="{5E70CEC2-14AD-FD4D-ADCB-B3BA87C42ABA}" type="sibTrans" cxnId="{009A3F27-0E37-7540-9011-5BE75A425FE9}">
      <dgm:prSet/>
      <dgm:spPr/>
      <dgm:t>
        <a:bodyPr/>
        <a:lstStyle/>
        <a:p>
          <a:endParaRPr lang="en-US" sz="1800"/>
        </a:p>
      </dgm:t>
    </dgm:pt>
    <dgm:pt modelId="{79178240-E9C5-BA4A-9FC0-1180CDE6CD0D}">
      <dgm:prSet phldrT="[Text]" custT="1"/>
      <dgm:spPr/>
      <dgm:t>
        <a:bodyPr/>
        <a:lstStyle/>
        <a:p>
          <a:r>
            <a:rPr lang="en-US" sz="1100" b="1" dirty="0"/>
            <a:t>Cognitive frame-shifting</a:t>
          </a:r>
        </a:p>
      </dgm:t>
    </dgm:pt>
    <dgm:pt modelId="{7A6EE86F-692E-2E40-8B1A-DAF51C820C12}" type="parTrans" cxnId="{6DF93DBC-EE73-6B4E-8507-E8B30B70E2D5}">
      <dgm:prSet/>
      <dgm:spPr/>
      <dgm:t>
        <a:bodyPr/>
        <a:lstStyle/>
        <a:p>
          <a:endParaRPr lang="en-US" sz="1800"/>
        </a:p>
      </dgm:t>
    </dgm:pt>
    <dgm:pt modelId="{9C7DD625-0E22-1142-BA1D-D87FA37654C9}" type="sibTrans" cxnId="{6DF93DBC-EE73-6B4E-8507-E8B30B70E2D5}">
      <dgm:prSet/>
      <dgm:spPr/>
      <dgm:t>
        <a:bodyPr/>
        <a:lstStyle/>
        <a:p>
          <a:endParaRPr lang="en-US" sz="1800"/>
        </a:p>
      </dgm:t>
    </dgm:pt>
    <dgm:pt modelId="{0DDA139B-6887-4842-9518-544865928438}">
      <dgm:prSet phldrT="[Text]" custT="1"/>
      <dgm:spPr/>
      <dgm:t>
        <a:bodyPr/>
        <a:lstStyle/>
        <a:p>
          <a:r>
            <a:rPr lang="en-US" sz="1100" b="1" dirty="0"/>
            <a:t>Behavioral code-shifting</a:t>
          </a:r>
        </a:p>
      </dgm:t>
    </dgm:pt>
    <dgm:pt modelId="{07C1D1D6-CB66-2545-B272-03B477089980}" type="parTrans" cxnId="{7577DB5B-DCF6-954D-9799-F7763F152927}">
      <dgm:prSet/>
      <dgm:spPr/>
      <dgm:t>
        <a:bodyPr/>
        <a:lstStyle/>
        <a:p>
          <a:endParaRPr lang="en-US" sz="1800"/>
        </a:p>
      </dgm:t>
    </dgm:pt>
    <dgm:pt modelId="{B8413098-DC19-5E49-9FFC-614C347939DA}" type="sibTrans" cxnId="{7577DB5B-DCF6-954D-9799-F7763F152927}">
      <dgm:prSet/>
      <dgm:spPr/>
      <dgm:t>
        <a:bodyPr/>
        <a:lstStyle/>
        <a:p>
          <a:endParaRPr lang="en-US" sz="1800"/>
        </a:p>
      </dgm:t>
    </dgm:pt>
    <dgm:pt modelId="{D4D63B0B-7D49-C74C-ADAD-DE5EDDEB3D30}" type="pres">
      <dgm:prSet presAssocID="{6CB72A56-4077-4F4C-A75D-A00433577E29}" presName="arrowDiagram" presStyleCnt="0">
        <dgm:presLayoutVars>
          <dgm:chMax val="5"/>
          <dgm:dir/>
          <dgm:resizeHandles val="exact"/>
        </dgm:presLayoutVars>
      </dgm:prSet>
      <dgm:spPr/>
    </dgm:pt>
    <dgm:pt modelId="{EE2B6100-5257-944D-856F-B9C581DF5459}" type="pres">
      <dgm:prSet presAssocID="{6CB72A56-4077-4F4C-A75D-A00433577E29}" presName="arrow" presStyleLbl="bgShp" presStyleIdx="0" presStyleCnt="1"/>
      <dgm:spPr/>
    </dgm:pt>
    <dgm:pt modelId="{79BDEE25-FA63-E54D-9542-E2E318FE600A}" type="pres">
      <dgm:prSet presAssocID="{6CB72A56-4077-4F4C-A75D-A00433577E29}" presName="arrowDiagram5" presStyleCnt="0"/>
      <dgm:spPr/>
    </dgm:pt>
    <dgm:pt modelId="{30539851-6C0A-114C-84FF-B64035AB1CDD}" type="pres">
      <dgm:prSet presAssocID="{8605FF19-A76D-6448-8BA1-7DFEDFD2691F}" presName="bullet5a" presStyleLbl="node1" presStyleIdx="0" presStyleCnt="5"/>
      <dgm:spPr/>
    </dgm:pt>
    <dgm:pt modelId="{C8570EC7-3D39-DD4C-82C7-EB77A28433C1}" type="pres">
      <dgm:prSet presAssocID="{8605FF19-A76D-6448-8BA1-7DFEDFD2691F}" presName="textBox5a" presStyleLbl="revTx" presStyleIdx="0" presStyleCnt="5" custScaleX="124004" custLinFactNeighborX="13572" custLinFactNeighborY="-5312">
        <dgm:presLayoutVars>
          <dgm:bulletEnabled val="1"/>
        </dgm:presLayoutVars>
      </dgm:prSet>
      <dgm:spPr/>
    </dgm:pt>
    <dgm:pt modelId="{54C17454-3939-0E49-A4A9-084AA473EDCF}" type="pres">
      <dgm:prSet presAssocID="{0A7C4089-2D26-854D-9601-6862D454ABDA}" presName="bullet5b" presStyleLbl="node1" presStyleIdx="1" presStyleCnt="5"/>
      <dgm:spPr/>
    </dgm:pt>
    <dgm:pt modelId="{B6DC01E2-17EC-334B-967B-A297DBC75D90}" type="pres">
      <dgm:prSet presAssocID="{0A7C4089-2D26-854D-9601-6862D454ABDA}" presName="textBox5b" presStyleLbl="revTx" presStyleIdx="1" presStyleCnt="5" custScaleX="115310" custScaleY="45979" custLinFactNeighborX="10710" custLinFactNeighborY="-27173">
        <dgm:presLayoutVars>
          <dgm:bulletEnabled val="1"/>
        </dgm:presLayoutVars>
      </dgm:prSet>
      <dgm:spPr/>
    </dgm:pt>
    <dgm:pt modelId="{2FBBE1DD-FDE9-AC40-B7F0-5CF42561ECD1}" type="pres">
      <dgm:prSet presAssocID="{570860FA-C6A9-F44A-9A2A-79CD15760517}" presName="bullet5c" presStyleLbl="node1" presStyleIdx="2" presStyleCnt="5"/>
      <dgm:spPr/>
    </dgm:pt>
    <dgm:pt modelId="{F9F2DDF6-2302-E940-B0D2-EFD90394300E}" type="pres">
      <dgm:prSet presAssocID="{570860FA-C6A9-F44A-9A2A-79CD15760517}" presName="textBox5c" presStyleLbl="revTx" presStyleIdx="2" presStyleCnt="5" custLinFactNeighborX="1011">
        <dgm:presLayoutVars>
          <dgm:bulletEnabled val="1"/>
        </dgm:presLayoutVars>
      </dgm:prSet>
      <dgm:spPr/>
    </dgm:pt>
    <dgm:pt modelId="{36B76895-6F74-AD4B-9B6F-BD6CA3912F7E}" type="pres">
      <dgm:prSet presAssocID="{E514C4D8-7987-0B44-BBA9-DCE6F92D410C}" presName="bullet5d" presStyleLbl="node1" presStyleIdx="3" presStyleCnt="5" custLinFactNeighborX="-19116" custLinFactNeighborY="3186"/>
      <dgm:spPr/>
    </dgm:pt>
    <dgm:pt modelId="{FF4E0F27-6D27-2F47-91B5-5C6E33B791BE}" type="pres">
      <dgm:prSet presAssocID="{E514C4D8-7987-0B44-BBA9-DCE6F92D410C}" presName="textBox5d" presStyleLbl="revTx" presStyleIdx="3" presStyleCnt="5" custScaleX="110871">
        <dgm:presLayoutVars>
          <dgm:bulletEnabled val="1"/>
        </dgm:presLayoutVars>
      </dgm:prSet>
      <dgm:spPr/>
    </dgm:pt>
    <dgm:pt modelId="{24138EF6-29CB-7649-95A9-EF516ACD4FBF}" type="pres">
      <dgm:prSet presAssocID="{F864671F-5DCF-A540-83EC-992802CBB497}" presName="bullet5e" presStyleLbl="node1" presStyleIdx="4" presStyleCnt="5"/>
      <dgm:spPr/>
    </dgm:pt>
    <dgm:pt modelId="{9B25D950-22CA-F741-B180-A7AB79008B18}" type="pres">
      <dgm:prSet presAssocID="{F864671F-5DCF-A540-83EC-992802CBB497}" presName="textBox5e" presStyleLbl="revTx" presStyleIdx="4" presStyleCnt="5">
        <dgm:presLayoutVars>
          <dgm:bulletEnabled val="1"/>
        </dgm:presLayoutVars>
      </dgm:prSet>
      <dgm:spPr/>
    </dgm:pt>
  </dgm:ptLst>
  <dgm:cxnLst>
    <dgm:cxn modelId="{B11E2E0A-5979-7440-8670-30A3FD524648}" srcId="{8605FF19-A76D-6448-8BA1-7DFEDFD2691F}" destId="{3C215A91-54C2-E145-A25D-1A3E8C2CA775}" srcOrd="1" destOrd="0" parTransId="{0A72C427-23EA-824F-9CFA-908988DE1A82}" sibTransId="{F187663A-6911-B248-A8A9-80C40E785E67}"/>
    <dgm:cxn modelId="{6CD8CA16-B627-400C-BAA1-9B3F6B1266B2}" type="presOf" srcId="{E514C4D8-7987-0B44-BBA9-DCE6F92D410C}" destId="{FF4E0F27-6D27-2F47-91B5-5C6E33B791BE}" srcOrd="0" destOrd="0" presId="urn:microsoft.com/office/officeart/2005/8/layout/arrow2"/>
    <dgm:cxn modelId="{8951001F-8EAE-4823-92BE-FB2A8F375279}" type="presOf" srcId="{570860FA-C6A9-F44A-9A2A-79CD15760517}" destId="{F9F2DDF6-2302-E940-B0D2-EFD90394300E}" srcOrd="0" destOrd="0" presId="urn:microsoft.com/office/officeart/2005/8/layout/arrow2"/>
    <dgm:cxn modelId="{009A3F27-0E37-7540-9011-5BE75A425FE9}" srcId="{570860FA-C6A9-F44A-9A2A-79CD15760517}" destId="{6243F396-845A-614D-A717-73CC7F7E451E}" srcOrd="1" destOrd="0" parTransId="{88F2FBCD-ACC6-8B4D-AC5C-A305C389A387}" sibTransId="{5E70CEC2-14AD-FD4D-ADCB-B3BA87C42ABA}"/>
    <dgm:cxn modelId="{63FE9427-0A95-4D4A-B837-0F2ACE19BC90}" type="presOf" srcId="{6243F396-845A-614D-A717-73CC7F7E451E}" destId="{F9F2DDF6-2302-E940-B0D2-EFD90394300E}" srcOrd="0" destOrd="2" presId="urn:microsoft.com/office/officeart/2005/8/layout/arrow2"/>
    <dgm:cxn modelId="{B83D675B-49C6-4125-A1A9-5FDF52CF8239}" type="presOf" srcId="{0A7C4089-2D26-854D-9601-6862D454ABDA}" destId="{B6DC01E2-17EC-334B-967B-A297DBC75D90}" srcOrd="0" destOrd="0" presId="urn:microsoft.com/office/officeart/2005/8/layout/arrow2"/>
    <dgm:cxn modelId="{7577DB5B-DCF6-954D-9799-F7763F152927}" srcId="{F864671F-5DCF-A540-83EC-992802CBB497}" destId="{0DDA139B-6887-4842-9518-544865928438}" srcOrd="1" destOrd="0" parTransId="{07C1D1D6-CB66-2545-B272-03B477089980}" sibTransId="{B8413098-DC19-5E49-9FFC-614C347939DA}"/>
    <dgm:cxn modelId="{880D2E60-036A-1A40-8FD4-474CCE37C28A}" srcId="{6CB72A56-4077-4F4C-A75D-A00433577E29}" destId="{570860FA-C6A9-F44A-9A2A-79CD15760517}" srcOrd="2" destOrd="0" parTransId="{D93C183E-4789-AF47-A13B-CFCBA054FCAD}" sibTransId="{31A4623E-6393-8B44-B06D-E13EE842C448}"/>
    <dgm:cxn modelId="{9AB41764-6BDE-C647-B8A4-3355A8A446EE}" srcId="{6CB72A56-4077-4F4C-A75D-A00433577E29}" destId="{F864671F-5DCF-A540-83EC-992802CBB497}" srcOrd="4" destOrd="0" parTransId="{D3B2C714-9AC5-3B40-84C8-37ADC0886E54}" sibTransId="{4D97F781-5B41-BF4C-9DFD-B89D46DA1753}"/>
    <dgm:cxn modelId="{8066DB77-A352-2148-AB7F-AE4BB8360E21}" srcId="{0A7C4089-2D26-854D-9601-6862D454ABDA}" destId="{C4998888-448B-4D46-B292-ED4D498D3EE2}" srcOrd="1" destOrd="0" parTransId="{7A86DF4A-5CA3-0645-9D8A-778F2C7856BC}" sibTransId="{EC3C2F65-8CF2-A64B-98C0-E98C3B4CB95E}"/>
    <dgm:cxn modelId="{1E6EE08F-4642-0948-B5D5-8791D22CDE6A}" srcId="{6CB72A56-4077-4F4C-A75D-A00433577E29}" destId="{E514C4D8-7987-0B44-BBA9-DCE6F92D410C}" srcOrd="3" destOrd="0" parTransId="{7ACC2E03-06B0-3B4A-8959-9369DC152D22}" sibTransId="{C2367D9F-02E7-2545-95D3-B49260AAD3D8}"/>
    <dgm:cxn modelId="{BBBBDF90-90E5-4594-8B96-285AF9C6DE16}" type="presOf" srcId="{C4998888-448B-4D46-B292-ED4D498D3EE2}" destId="{B6DC01E2-17EC-334B-967B-A297DBC75D90}" srcOrd="0" destOrd="2" presId="urn:microsoft.com/office/officeart/2005/8/layout/arrow2"/>
    <dgm:cxn modelId="{B60FDB92-9770-814A-B245-59D1396ABE13}" srcId="{6CB72A56-4077-4F4C-A75D-A00433577E29}" destId="{8605FF19-A76D-6448-8BA1-7DFEDFD2691F}" srcOrd="0" destOrd="0" parTransId="{A4C471AE-510C-6343-A680-840D835204F4}" sibTransId="{9F32EB9F-FD0D-0C46-9ED6-C2B3A5A9CEDF}"/>
    <dgm:cxn modelId="{64B0FE9D-E2BD-4D91-BA46-E68E09681571}" type="presOf" srcId="{79178240-E9C5-BA4A-9FC0-1180CDE6CD0D}" destId="{9B25D950-22CA-F741-B180-A7AB79008B18}" srcOrd="0" destOrd="1" presId="urn:microsoft.com/office/officeart/2005/8/layout/arrow2"/>
    <dgm:cxn modelId="{155609A2-0279-FD44-A8CA-124695FC602C}" srcId="{8605FF19-A76D-6448-8BA1-7DFEDFD2691F}" destId="{712BB105-4300-454E-BE1C-D5CEF941EDF5}" srcOrd="0" destOrd="0" parTransId="{7A01F007-0D34-6246-9F85-FC057BF0C894}" sibTransId="{C099751C-1292-B649-8F08-887D1CC4AADE}"/>
    <dgm:cxn modelId="{B87780A5-04E4-487C-ACE0-5610E82A3037}" type="presOf" srcId="{712BB105-4300-454E-BE1C-D5CEF941EDF5}" destId="{C8570EC7-3D39-DD4C-82C7-EB77A28433C1}" srcOrd="0" destOrd="1" presId="urn:microsoft.com/office/officeart/2005/8/layout/arrow2"/>
    <dgm:cxn modelId="{E58FA1AC-6490-D249-8259-9C127D147E7F}" srcId="{6CB72A56-4077-4F4C-A75D-A00433577E29}" destId="{0A7C4089-2D26-854D-9601-6862D454ABDA}" srcOrd="1" destOrd="0" parTransId="{6AB753BF-8066-D945-9B81-FF647DA578F2}" sibTransId="{FD3451C3-A176-D941-BBD1-DB1A7036A73C}"/>
    <dgm:cxn modelId="{74D094B3-1B77-475B-AAA7-F15BF0EF5F4C}" type="presOf" srcId="{6CB72A56-4077-4F4C-A75D-A00433577E29}" destId="{D4D63B0B-7D49-C74C-ADAD-DE5EDDEB3D30}" srcOrd="0" destOrd="0" presId="urn:microsoft.com/office/officeart/2005/8/layout/arrow2"/>
    <dgm:cxn modelId="{8045A5B9-4FFE-4D02-9C33-0B1F68001659}" type="presOf" srcId="{8605FF19-A76D-6448-8BA1-7DFEDFD2691F}" destId="{C8570EC7-3D39-DD4C-82C7-EB77A28433C1}" srcOrd="0" destOrd="0" presId="urn:microsoft.com/office/officeart/2005/8/layout/arrow2"/>
    <dgm:cxn modelId="{6DF93DBC-EE73-6B4E-8507-E8B30B70E2D5}" srcId="{F864671F-5DCF-A540-83EC-992802CBB497}" destId="{79178240-E9C5-BA4A-9FC0-1180CDE6CD0D}" srcOrd="0" destOrd="0" parTransId="{7A6EE86F-692E-2E40-8B1A-DAF51C820C12}" sibTransId="{9C7DD625-0E22-1142-BA1D-D87FA37654C9}"/>
    <dgm:cxn modelId="{BE4055CC-5209-4AB2-811A-6E02709D867B}" type="presOf" srcId="{3C215A91-54C2-E145-A25D-1A3E8C2CA775}" destId="{C8570EC7-3D39-DD4C-82C7-EB77A28433C1}" srcOrd="0" destOrd="2" presId="urn:microsoft.com/office/officeart/2005/8/layout/arrow2"/>
    <dgm:cxn modelId="{D53E47CD-D4BE-4157-8735-11C0668601CF}" type="presOf" srcId="{FA780F0B-22E2-DB44-9962-A3973598C267}" destId="{F9F2DDF6-2302-E940-B0D2-EFD90394300E}" srcOrd="0" destOrd="1" presId="urn:microsoft.com/office/officeart/2005/8/layout/arrow2"/>
    <dgm:cxn modelId="{8167EDD0-798C-4B7D-881E-7515963E2B6F}" type="presOf" srcId="{1B3DBFCD-6EF0-9F41-802E-9CCFC7253968}" destId="{B6DC01E2-17EC-334B-967B-A297DBC75D90}" srcOrd="0" destOrd="1" presId="urn:microsoft.com/office/officeart/2005/8/layout/arrow2"/>
    <dgm:cxn modelId="{6440D7F5-C6A3-44A9-85CA-C445F8CAD1DB}" type="presOf" srcId="{0DDA139B-6887-4842-9518-544865928438}" destId="{9B25D950-22CA-F741-B180-A7AB79008B18}" srcOrd="0" destOrd="2" presId="urn:microsoft.com/office/officeart/2005/8/layout/arrow2"/>
    <dgm:cxn modelId="{FC8733F8-1F37-4181-8409-1205DC8E9EB8}" type="presOf" srcId="{F864671F-5DCF-A540-83EC-992802CBB497}" destId="{9B25D950-22CA-F741-B180-A7AB79008B18}" srcOrd="0" destOrd="0" presId="urn:microsoft.com/office/officeart/2005/8/layout/arrow2"/>
    <dgm:cxn modelId="{CBFF88FC-4814-3048-9F33-5020737213F2}" srcId="{570860FA-C6A9-F44A-9A2A-79CD15760517}" destId="{FA780F0B-22E2-DB44-9962-A3973598C267}" srcOrd="0" destOrd="0" parTransId="{866332D3-BF87-5845-A5AA-0D1EAFFC18B6}" sibTransId="{BE0F96EB-F85E-614E-863E-A7FE4D020CF3}"/>
    <dgm:cxn modelId="{D5E79BFE-4F61-DD43-9DA7-2ECBA102ACFF}" srcId="{0A7C4089-2D26-854D-9601-6862D454ABDA}" destId="{1B3DBFCD-6EF0-9F41-802E-9CCFC7253968}" srcOrd="0" destOrd="0" parTransId="{78033F0E-9E07-354E-BF67-7DB1D9B293DB}" sibTransId="{DE9BA0EB-A507-EB44-A723-15142D2D5D7C}"/>
    <dgm:cxn modelId="{87AD603B-F08B-46CB-A767-E7873DA0FED2}" type="presParOf" srcId="{D4D63B0B-7D49-C74C-ADAD-DE5EDDEB3D30}" destId="{EE2B6100-5257-944D-856F-B9C581DF5459}" srcOrd="0" destOrd="0" presId="urn:microsoft.com/office/officeart/2005/8/layout/arrow2"/>
    <dgm:cxn modelId="{DD19E5F9-FB84-42E7-92D6-FE1134BE1AD4}" type="presParOf" srcId="{D4D63B0B-7D49-C74C-ADAD-DE5EDDEB3D30}" destId="{79BDEE25-FA63-E54D-9542-E2E318FE600A}" srcOrd="1" destOrd="0" presId="urn:microsoft.com/office/officeart/2005/8/layout/arrow2"/>
    <dgm:cxn modelId="{606F0E39-3519-4E25-8DEE-6C9D14A1321F}" type="presParOf" srcId="{79BDEE25-FA63-E54D-9542-E2E318FE600A}" destId="{30539851-6C0A-114C-84FF-B64035AB1CDD}" srcOrd="0" destOrd="0" presId="urn:microsoft.com/office/officeart/2005/8/layout/arrow2"/>
    <dgm:cxn modelId="{8685F5AA-E57A-44FD-8FF9-E8E6C7DD129B}" type="presParOf" srcId="{79BDEE25-FA63-E54D-9542-E2E318FE600A}" destId="{C8570EC7-3D39-DD4C-82C7-EB77A28433C1}" srcOrd="1" destOrd="0" presId="urn:microsoft.com/office/officeart/2005/8/layout/arrow2"/>
    <dgm:cxn modelId="{952A8E0F-F2EB-414E-9CAA-2C929D502ADF}" type="presParOf" srcId="{79BDEE25-FA63-E54D-9542-E2E318FE600A}" destId="{54C17454-3939-0E49-A4A9-084AA473EDCF}" srcOrd="2" destOrd="0" presId="urn:microsoft.com/office/officeart/2005/8/layout/arrow2"/>
    <dgm:cxn modelId="{7C1193D6-14CB-4785-83BE-0A9076DC252E}" type="presParOf" srcId="{79BDEE25-FA63-E54D-9542-E2E318FE600A}" destId="{B6DC01E2-17EC-334B-967B-A297DBC75D90}" srcOrd="3" destOrd="0" presId="urn:microsoft.com/office/officeart/2005/8/layout/arrow2"/>
    <dgm:cxn modelId="{02EA3EA9-348B-42EC-8604-8921157A1D45}" type="presParOf" srcId="{79BDEE25-FA63-E54D-9542-E2E318FE600A}" destId="{2FBBE1DD-FDE9-AC40-B7F0-5CF42561ECD1}" srcOrd="4" destOrd="0" presId="urn:microsoft.com/office/officeart/2005/8/layout/arrow2"/>
    <dgm:cxn modelId="{54306278-B577-4141-914E-D47683AF237F}" type="presParOf" srcId="{79BDEE25-FA63-E54D-9542-E2E318FE600A}" destId="{F9F2DDF6-2302-E940-B0D2-EFD90394300E}" srcOrd="5" destOrd="0" presId="urn:microsoft.com/office/officeart/2005/8/layout/arrow2"/>
    <dgm:cxn modelId="{4E33CCB1-93F2-4364-8DBB-D75A35245714}" type="presParOf" srcId="{79BDEE25-FA63-E54D-9542-E2E318FE600A}" destId="{36B76895-6F74-AD4B-9B6F-BD6CA3912F7E}" srcOrd="6" destOrd="0" presId="urn:microsoft.com/office/officeart/2005/8/layout/arrow2"/>
    <dgm:cxn modelId="{7572EE37-2A96-468D-A7FF-645869AF1830}" type="presParOf" srcId="{79BDEE25-FA63-E54D-9542-E2E318FE600A}" destId="{FF4E0F27-6D27-2F47-91B5-5C6E33B791BE}" srcOrd="7" destOrd="0" presId="urn:microsoft.com/office/officeart/2005/8/layout/arrow2"/>
    <dgm:cxn modelId="{B7A5B6A6-81AC-4FD0-91E6-E5672C919F0F}" type="presParOf" srcId="{79BDEE25-FA63-E54D-9542-E2E318FE600A}" destId="{24138EF6-29CB-7649-95A9-EF516ACD4FBF}" srcOrd="8" destOrd="0" presId="urn:microsoft.com/office/officeart/2005/8/layout/arrow2"/>
    <dgm:cxn modelId="{985B0A9C-4CF3-4E72-A700-829E34110381}" type="presParOf" srcId="{79BDEE25-FA63-E54D-9542-E2E318FE600A}" destId="{9B25D950-22CA-F741-B180-A7AB79008B18}" srcOrd="9"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C59D40-6DB3-4989-8CA4-75338F98AC4A}">
      <dsp:nvSpPr>
        <dsp:cNvPr id="0" name=""/>
        <dsp:cNvSpPr/>
      </dsp:nvSpPr>
      <dsp:spPr>
        <a:xfrm>
          <a:off x="2439931" y="413"/>
          <a:ext cx="1090244" cy="1090244"/>
        </a:xfrm>
        <a:prstGeom prst="ellipse">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chemeClr val="tx1"/>
              </a:solidFill>
            </a:rPr>
            <a:t>Awareness</a:t>
          </a:r>
        </a:p>
      </dsp:txBody>
      <dsp:txXfrm>
        <a:off x="2599594" y="160076"/>
        <a:ext cx="770918" cy="770918"/>
      </dsp:txXfrm>
    </dsp:sp>
    <dsp:sp modelId="{5BAD62AB-2B8C-40B7-AC60-4775634B6269}">
      <dsp:nvSpPr>
        <dsp:cNvPr id="0" name=""/>
        <dsp:cNvSpPr/>
      </dsp:nvSpPr>
      <dsp:spPr>
        <a:xfrm rot="2700000">
          <a:off x="3413031" y="934089"/>
          <a:ext cx="289107" cy="367957"/>
        </a:xfrm>
        <a:prstGeom prst="rightArrow">
          <a:avLst>
            <a:gd name="adj1" fmla="val 60000"/>
            <a:gd name="adj2" fmla="val 5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solidFill>
              <a:schemeClr val="tx1"/>
            </a:solidFill>
          </a:endParaRPr>
        </a:p>
      </dsp:txBody>
      <dsp:txXfrm>
        <a:off x="3425733" y="977016"/>
        <a:ext cx="202375" cy="220775"/>
      </dsp:txXfrm>
    </dsp:sp>
    <dsp:sp modelId="{0EDCB8E7-7C49-4EB0-BB28-5E02513EDE99}">
      <dsp:nvSpPr>
        <dsp:cNvPr id="0" name=""/>
        <dsp:cNvSpPr/>
      </dsp:nvSpPr>
      <dsp:spPr>
        <a:xfrm>
          <a:off x="3596567" y="1157049"/>
          <a:ext cx="1090244" cy="1090244"/>
        </a:xfrm>
        <a:prstGeom prst="ellipse">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Sensitivity</a:t>
          </a:r>
        </a:p>
      </dsp:txBody>
      <dsp:txXfrm>
        <a:off x="3756230" y="1316712"/>
        <a:ext cx="770918" cy="770918"/>
      </dsp:txXfrm>
    </dsp:sp>
    <dsp:sp modelId="{408A9C6B-335E-4D0E-B82F-99219AC2CF6D}">
      <dsp:nvSpPr>
        <dsp:cNvPr id="0" name=""/>
        <dsp:cNvSpPr/>
      </dsp:nvSpPr>
      <dsp:spPr>
        <a:xfrm rot="8100000">
          <a:off x="3424603" y="2090724"/>
          <a:ext cx="289107" cy="367957"/>
        </a:xfrm>
        <a:prstGeom prst="rightArrow">
          <a:avLst>
            <a:gd name="adj1" fmla="val 60000"/>
            <a:gd name="adj2" fmla="val 50000"/>
          </a:avLst>
        </a:prstGeom>
        <a:gradFill rotWithShape="0">
          <a:gsLst>
            <a:gs pos="0">
              <a:schemeClr val="accent3">
                <a:hueOff val="0"/>
                <a:satOff val="0"/>
                <a:lumOff val="0"/>
                <a:alphaOff val="0"/>
                <a:tint val="98000"/>
                <a:lumMod val="114000"/>
              </a:schemeClr>
            </a:gs>
            <a:gs pos="100000">
              <a:schemeClr val="accent3">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solidFill>
              <a:schemeClr val="tx1"/>
            </a:solidFill>
          </a:endParaRPr>
        </a:p>
      </dsp:txBody>
      <dsp:txXfrm rot="10800000">
        <a:off x="3498633" y="2133651"/>
        <a:ext cx="202375" cy="220775"/>
      </dsp:txXfrm>
    </dsp:sp>
    <dsp:sp modelId="{711D9DEA-7C1B-4E27-A243-069F90E0D981}">
      <dsp:nvSpPr>
        <dsp:cNvPr id="0" name=""/>
        <dsp:cNvSpPr/>
      </dsp:nvSpPr>
      <dsp:spPr>
        <a:xfrm>
          <a:off x="2439931" y="2313685"/>
          <a:ext cx="1090244" cy="1090244"/>
        </a:xfrm>
        <a:prstGeom prst="ellipse">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66725">
            <a:lnSpc>
              <a:spcPct val="90000"/>
            </a:lnSpc>
            <a:spcBef>
              <a:spcPct val="0"/>
            </a:spcBef>
            <a:spcAft>
              <a:spcPct val="35000"/>
            </a:spcAft>
            <a:buNone/>
          </a:pPr>
          <a:r>
            <a:rPr lang="en-US" sz="1050" b="1" kern="1200" dirty="0">
              <a:solidFill>
                <a:schemeClr val="tx1"/>
              </a:solidFill>
            </a:rPr>
            <a:t>Knowledge</a:t>
          </a:r>
        </a:p>
      </dsp:txBody>
      <dsp:txXfrm>
        <a:off x="2599594" y="2473348"/>
        <a:ext cx="770918" cy="770918"/>
      </dsp:txXfrm>
    </dsp:sp>
    <dsp:sp modelId="{956EFACA-A2C3-4819-AF8E-ACD2F0118615}">
      <dsp:nvSpPr>
        <dsp:cNvPr id="0" name=""/>
        <dsp:cNvSpPr/>
      </dsp:nvSpPr>
      <dsp:spPr>
        <a:xfrm rot="13500000">
          <a:off x="2267967" y="2102296"/>
          <a:ext cx="289107" cy="367957"/>
        </a:xfrm>
        <a:prstGeom prst="rightArrow">
          <a:avLst>
            <a:gd name="adj1" fmla="val 60000"/>
            <a:gd name="adj2" fmla="val 50000"/>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solidFill>
              <a:schemeClr val="tx1"/>
            </a:solidFill>
          </a:endParaRPr>
        </a:p>
      </dsp:txBody>
      <dsp:txXfrm rot="10800000">
        <a:off x="2341997" y="2206551"/>
        <a:ext cx="202375" cy="220775"/>
      </dsp:txXfrm>
    </dsp:sp>
    <dsp:sp modelId="{796FB9FD-CCF4-4001-8D3A-2BF1C721724D}">
      <dsp:nvSpPr>
        <dsp:cNvPr id="0" name=""/>
        <dsp:cNvSpPr/>
      </dsp:nvSpPr>
      <dsp:spPr>
        <a:xfrm>
          <a:off x="1283295" y="1157049"/>
          <a:ext cx="1090244" cy="1090244"/>
        </a:xfrm>
        <a:prstGeom prst="ellipse">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solidFill>
                <a:schemeClr val="tx1"/>
              </a:solidFill>
            </a:rPr>
            <a:t>Skills</a:t>
          </a:r>
        </a:p>
      </dsp:txBody>
      <dsp:txXfrm>
        <a:off x="1442958" y="1316712"/>
        <a:ext cx="770918" cy="770918"/>
      </dsp:txXfrm>
    </dsp:sp>
    <dsp:sp modelId="{0073CBD5-F687-4BEE-AC16-641881F484EA}">
      <dsp:nvSpPr>
        <dsp:cNvPr id="0" name=""/>
        <dsp:cNvSpPr/>
      </dsp:nvSpPr>
      <dsp:spPr>
        <a:xfrm rot="18900000">
          <a:off x="2256396" y="945660"/>
          <a:ext cx="289107" cy="367957"/>
        </a:xfrm>
        <a:prstGeom prst="rightArrow">
          <a:avLst>
            <a:gd name="adj1" fmla="val 60000"/>
            <a:gd name="adj2" fmla="val 50000"/>
          </a:avLst>
        </a:prstGeom>
        <a:gradFill rotWithShape="0">
          <a:gsLst>
            <a:gs pos="0">
              <a:schemeClr val="accent5">
                <a:hueOff val="0"/>
                <a:satOff val="0"/>
                <a:lumOff val="0"/>
                <a:alphaOff val="0"/>
                <a:tint val="98000"/>
                <a:lumMod val="114000"/>
              </a:schemeClr>
            </a:gs>
            <a:gs pos="100000">
              <a:schemeClr val="accent5">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endParaRPr lang="en-US" sz="800" b="1" kern="1200">
            <a:solidFill>
              <a:schemeClr val="tx1"/>
            </a:solidFill>
          </a:endParaRPr>
        </a:p>
      </dsp:txBody>
      <dsp:txXfrm>
        <a:off x="2269098" y="1049915"/>
        <a:ext cx="202375" cy="2207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2B6100-5257-944D-856F-B9C581DF5459}">
      <dsp:nvSpPr>
        <dsp:cNvPr id="0" name=""/>
        <dsp:cNvSpPr/>
      </dsp:nvSpPr>
      <dsp:spPr>
        <a:xfrm>
          <a:off x="388848" y="0"/>
          <a:ext cx="6508472" cy="4067795"/>
        </a:xfrm>
        <a:prstGeom prst="swooshArrow">
          <a:avLst>
            <a:gd name="adj1" fmla="val 25000"/>
            <a:gd name="adj2" fmla="val 25000"/>
          </a:avLst>
        </a:prstGeom>
        <a:gradFill rotWithShape="0">
          <a:gsLst>
            <a:gs pos="0">
              <a:schemeClr val="accent2">
                <a:tint val="55000"/>
                <a:hueOff val="0"/>
                <a:satOff val="0"/>
                <a:lumOff val="0"/>
                <a:alphaOff val="0"/>
                <a:tint val="98000"/>
                <a:lumMod val="114000"/>
              </a:schemeClr>
            </a:gs>
            <a:gs pos="100000">
              <a:schemeClr val="accent2">
                <a:tint val="55000"/>
                <a:hueOff val="0"/>
                <a:satOff val="0"/>
                <a:lumOff val="0"/>
                <a:alphaOff val="0"/>
                <a:shade val="90000"/>
                <a:lumMod val="84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30539851-6C0A-114C-84FF-B64035AB1CDD}">
      <dsp:nvSpPr>
        <dsp:cNvPr id="0" name=""/>
        <dsp:cNvSpPr/>
      </dsp:nvSpPr>
      <dsp:spPr>
        <a:xfrm>
          <a:off x="1029933" y="3024812"/>
          <a:ext cx="149694" cy="149694"/>
        </a:xfrm>
        <a:prstGeom prst="ellipse">
          <a:avLst/>
        </a:prstGeom>
        <a:gradFill rotWithShape="0">
          <a:gsLst>
            <a:gs pos="0">
              <a:schemeClr val="accent2">
                <a:shade val="50000"/>
                <a:hueOff val="0"/>
                <a:satOff val="0"/>
                <a:lumOff val="0"/>
                <a:alphaOff val="0"/>
                <a:tint val="98000"/>
                <a:lumMod val="114000"/>
              </a:schemeClr>
            </a:gs>
            <a:gs pos="100000">
              <a:schemeClr val="accent2">
                <a:shade val="50000"/>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C8570EC7-3D39-DD4C-82C7-EB77A28433C1}">
      <dsp:nvSpPr>
        <dsp:cNvPr id="0" name=""/>
        <dsp:cNvSpPr/>
      </dsp:nvSpPr>
      <dsp:spPr>
        <a:xfrm>
          <a:off x="1118166" y="3048232"/>
          <a:ext cx="1057270" cy="9681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9320" tIns="0" rIns="0" bIns="0" numCol="1" spcCol="1270" anchor="t" anchorCtr="0">
          <a:noAutofit/>
        </a:bodyPr>
        <a:lstStyle/>
        <a:p>
          <a:pPr marL="0" lvl="0" indent="0" algn="l" defTabSz="622300">
            <a:lnSpc>
              <a:spcPct val="90000"/>
            </a:lnSpc>
            <a:spcBef>
              <a:spcPct val="0"/>
            </a:spcBef>
            <a:spcAft>
              <a:spcPct val="35000"/>
            </a:spcAft>
            <a:buNone/>
          </a:pPr>
          <a:r>
            <a:rPr lang="en-US" sz="1400" b="1" kern="1200" dirty="0"/>
            <a:t>Denial</a:t>
          </a:r>
        </a:p>
        <a:p>
          <a:pPr marL="57150" lvl="1" indent="-57150" algn="l" defTabSz="488950">
            <a:lnSpc>
              <a:spcPct val="90000"/>
            </a:lnSpc>
            <a:spcBef>
              <a:spcPct val="0"/>
            </a:spcBef>
            <a:spcAft>
              <a:spcPct val="15000"/>
            </a:spcAft>
            <a:buChar char="•"/>
          </a:pPr>
          <a:r>
            <a:rPr lang="en-US" sz="1100" b="1" kern="1200" dirty="0"/>
            <a:t>Disinterest</a:t>
          </a:r>
        </a:p>
        <a:p>
          <a:pPr marL="57150" lvl="1" indent="-57150" algn="l" defTabSz="488950">
            <a:lnSpc>
              <a:spcPct val="90000"/>
            </a:lnSpc>
            <a:spcBef>
              <a:spcPct val="0"/>
            </a:spcBef>
            <a:spcAft>
              <a:spcPct val="15000"/>
            </a:spcAft>
            <a:buChar char="•"/>
          </a:pPr>
          <a:r>
            <a:rPr lang="en-US" sz="1100" b="1" kern="1200" dirty="0"/>
            <a:t>Avoidance</a:t>
          </a:r>
        </a:p>
      </dsp:txBody>
      <dsp:txXfrm>
        <a:off x="1118166" y="3048232"/>
        <a:ext cx="1057270" cy="968135"/>
      </dsp:txXfrm>
    </dsp:sp>
    <dsp:sp modelId="{54C17454-3939-0E49-A4A9-084AA473EDCF}">
      <dsp:nvSpPr>
        <dsp:cNvPr id="0" name=""/>
        <dsp:cNvSpPr/>
      </dsp:nvSpPr>
      <dsp:spPr>
        <a:xfrm>
          <a:off x="1840238" y="2246236"/>
          <a:ext cx="234304" cy="234304"/>
        </a:xfrm>
        <a:prstGeom prst="ellipse">
          <a:avLst/>
        </a:prstGeom>
        <a:gradFill rotWithShape="0">
          <a:gsLst>
            <a:gs pos="0">
              <a:schemeClr val="accent2">
                <a:shade val="50000"/>
                <a:hueOff val="-149870"/>
                <a:satOff val="859"/>
                <a:lumOff val="18724"/>
                <a:alphaOff val="0"/>
                <a:tint val="98000"/>
                <a:lumMod val="114000"/>
              </a:schemeClr>
            </a:gs>
            <a:gs pos="100000">
              <a:schemeClr val="accent2">
                <a:shade val="50000"/>
                <a:hueOff val="-149870"/>
                <a:satOff val="859"/>
                <a:lumOff val="18724"/>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B6DC01E2-17EC-334B-967B-A297DBC75D90}">
      <dsp:nvSpPr>
        <dsp:cNvPr id="0" name=""/>
        <dsp:cNvSpPr/>
      </dsp:nvSpPr>
      <dsp:spPr>
        <a:xfrm>
          <a:off x="1990397" y="2360619"/>
          <a:ext cx="1245816" cy="7836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4153" tIns="0" rIns="0" bIns="0" numCol="1" spcCol="1270" anchor="t" anchorCtr="0">
          <a:noAutofit/>
        </a:bodyPr>
        <a:lstStyle/>
        <a:p>
          <a:pPr marL="0" lvl="0" indent="0" algn="l" defTabSz="622300">
            <a:lnSpc>
              <a:spcPct val="90000"/>
            </a:lnSpc>
            <a:spcBef>
              <a:spcPct val="0"/>
            </a:spcBef>
            <a:spcAft>
              <a:spcPct val="35000"/>
            </a:spcAft>
            <a:buNone/>
          </a:pPr>
          <a:r>
            <a:rPr lang="en-US" sz="1400" b="1" kern="1200" dirty="0"/>
            <a:t>Polarization</a:t>
          </a:r>
        </a:p>
        <a:p>
          <a:pPr marL="57150" lvl="1" indent="-57150" algn="l" defTabSz="488950">
            <a:lnSpc>
              <a:spcPct val="90000"/>
            </a:lnSpc>
            <a:spcBef>
              <a:spcPct val="0"/>
            </a:spcBef>
            <a:spcAft>
              <a:spcPct val="15000"/>
            </a:spcAft>
            <a:buChar char="•"/>
          </a:pPr>
          <a:r>
            <a:rPr lang="en-US" sz="1100" b="1" kern="1200" dirty="0"/>
            <a:t>Defense</a:t>
          </a:r>
        </a:p>
        <a:p>
          <a:pPr marL="57150" lvl="1" indent="-57150" algn="l" defTabSz="488950">
            <a:lnSpc>
              <a:spcPct val="90000"/>
            </a:lnSpc>
            <a:spcBef>
              <a:spcPct val="0"/>
            </a:spcBef>
            <a:spcAft>
              <a:spcPct val="15000"/>
            </a:spcAft>
            <a:buChar char="•"/>
          </a:pPr>
          <a:r>
            <a:rPr lang="en-US" sz="1100" b="1" kern="1200" dirty="0"/>
            <a:t>Reversal</a:t>
          </a:r>
        </a:p>
      </dsp:txBody>
      <dsp:txXfrm>
        <a:off x="1990397" y="2360619"/>
        <a:ext cx="1245816" cy="783668"/>
      </dsp:txXfrm>
    </dsp:sp>
    <dsp:sp modelId="{2FBBE1DD-FDE9-AC40-B7F0-5CF42561ECD1}">
      <dsp:nvSpPr>
        <dsp:cNvPr id="0" name=""/>
        <dsp:cNvSpPr/>
      </dsp:nvSpPr>
      <dsp:spPr>
        <a:xfrm>
          <a:off x="2881593" y="1625490"/>
          <a:ext cx="312406" cy="312406"/>
        </a:xfrm>
        <a:prstGeom prst="ellipse">
          <a:avLst/>
        </a:prstGeom>
        <a:gradFill rotWithShape="0">
          <a:gsLst>
            <a:gs pos="0">
              <a:schemeClr val="accent2">
                <a:shade val="50000"/>
                <a:hueOff val="-299739"/>
                <a:satOff val="1718"/>
                <a:lumOff val="37447"/>
                <a:alphaOff val="0"/>
                <a:tint val="98000"/>
                <a:lumMod val="114000"/>
              </a:schemeClr>
            </a:gs>
            <a:gs pos="100000">
              <a:schemeClr val="accent2">
                <a:shade val="50000"/>
                <a:hueOff val="-299739"/>
                <a:satOff val="1718"/>
                <a:lumOff val="37447"/>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9F2DDF6-2302-E940-B0D2-EFD90394300E}">
      <dsp:nvSpPr>
        <dsp:cNvPr id="0" name=""/>
        <dsp:cNvSpPr/>
      </dsp:nvSpPr>
      <dsp:spPr>
        <a:xfrm>
          <a:off x="3050496" y="1781694"/>
          <a:ext cx="1256135" cy="2286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5538" tIns="0" rIns="0" bIns="0" numCol="1" spcCol="1270" anchor="t" anchorCtr="0">
          <a:noAutofit/>
        </a:bodyPr>
        <a:lstStyle/>
        <a:p>
          <a:pPr marL="0" lvl="0" indent="0" algn="l" defTabSz="622300">
            <a:lnSpc>
              <a:spcPct val="90000"/>
            </a:lnSpc>
            <a:spcBef>
              <a:spcPct val="0"/>
            </a:spcBef>
            <a:spcAft>
              <a:spcPct val="35000"/>
            </a:spcAft>
            <a:buNone/>
          </a:pPr>
          <a:r>
            <a:rPr lang="en-US" sz="1400" b="1" kern="1200" dirty="0"/>
            <a:t>Minimization</a:t>
          </a:r>
        </a:p>
        <a:p>
          <a:pPr marL="57150" lvl="1" indent="-57150" algn="l" defTabSz="488950">
            <a:lnSpc>
              <a:spcPct val="90000"/>
            </a:lnSpc>
            <a:spcBef>
              <a:spcPct val="0"/>
            </a:spcBef>
            <a:spcAft>
              <a:spcPct val="15000"/>
            </a:spcAft>
            <a:buChar char="•"/>
          </a:pPr>
          <a:r>
            <a:rPr lang="en-US" sz="1100" b="1" kern="1200" dirty="0"/>
            <a:t>Similarity</a:t>
          </a:r>
        </a:p>
        <a:p>
          <a:pPr marL="57150" lvl="1" indent="-57150" algn="l" defTabSz="488950">
            <a:lnSpc>
              <a:spcPct val="90000"/>
            </a:lnSpc>
            <a:spcBef>
              <a:spcPct val="0"/>
            </a:spcBef>
            <a:spcAft>
              <a:spcPct val="15000"/>
            </a:spcAft>
            <a:buChar char="•"/>
          </a:pPr>
          <a:r>
            <a:rPr lang="en-US" sz="1100" b="1" kern="1200" dirty="0"/>
            <a:t>Universalism</a:t>
          </a:r>
        </a:p>
      </dsp:txBody>
      <dsp:txXfrm>
        <a:off x="3050496" y="1781694"/>
        <a:ext cx="1256135" cy="2286100"/>
      </dsp:txXfrm>
    </dsp:sp>
    <dsp:sp modelId="{36B76895-6F74-AD4B-9B6F-BD6CA3912F7E}">
      <dsp:nvSpPr>
        <dsp:cNvPr id="0" name=""/>
        <dsp:cNvSpPr/>
      </dsp:nvSpPr>
      <dsp:spPr>
        <a:xfrm>
          <a:off x="4015031" y="1153466"/>
          <a:ext cx="403525" cy="403525"/>
        </a:xfrm>
        <a:prstGeom prst="ellipse">
          <a:avLst/>
        </a:prstGeom>
        <a:gradFill rotWithShape="0">
          <a:gsLst>
            <a:gs pos="0">
              <a:schemeClr val="accent2">
                <a:shade val="50000"/>
                <a:hueOff val="-299739"/>
                <a:satOff val="1718"/>
                <a:lumOff val="37447"/>
                <a:alphaOff val="0"/>
                <a:tint val="98000"/>
                <a:lumMod val="114000"/>
              </a:schemeClr>
            </a:gs>
            <a:gs pos="100000">
              <a:schemeClr val="accent2">
                <a:shade val="50000"/>
                <a:hueOff val="-299739"/>
                <a:satOff val="1718"/>
                <a:lumOff val="37447"/>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FF4E0F27-6D27-2F47-91B5-5C6E33B791BE}">
      <dsp:nvSpPr>
        <dsp:cNvPr id="0" name=""/>
        <dsp:cNvSpPr/>
      </dsp:nvSpPr>
      <dsp:spPr>
        <a:xfrm>
          <a:off x="4223178" y="1342372"/>
          <a:ext cx="1443201" cy="27254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3820" tIns="0" rIns="0" bIns="0" numCol="1" spcCol="1270" anchor="t" anchorCtr="0">
          <a:noAutofit/>
        </a:bodyPr>
        <a:lstStyle/>
        <a:p>
          <a:pPr marL="0" lvl="0" indent="0" algn="l" defTabSz="622300">
            <a:lnSpc>
              <a:spcPct val="90000"/>
            </a:lnSpc>
            <a:spcBef>
              <a:spcPct val="0"/>
            </a:spcBef>
            <a:spcAft>
              <a:spcPct val="35000"/>
            </a:spcAft>
            <a:buNone/>
          </a:pPr>
          <a:r>
            <a:rPr lang="en-US" sz="1400" b="1" kern="1200" dirty="0"/>
            <a:t>Acceptance</a:t>
          </a:r>
        </a:p>
      </dsp:txBody>
      <dsp:txXfrm>
        <a:off x="4223178" y="1342372"/>
        <a:ext cx="1443201" cy="2725422"/>
      </dsp:txXfrm>
    </dsp:sp>
    <dsp:sp modelId="{24138EF6-29CB-7649-95A9-EF516ACD4FBF}">
      <dsp:nvSpPr>
        <dsp:cNvPr id="0" name=""/>
        <dsp:cNvSpPr/>
      </dsp:nvSpPr>
      <dsp:spPr>
        <a:xfrm>
          <a:off x="5338541" y="816813"/>
          <a:ext cx="514169" cy="514169"/>
        </a:xfrm>
        <a:prstGeom prst="ellipse">
          <a:avLst/>
        </a:prstGeom>
        <a:gradFill rotWithShape="0">
          <a:gsLst>
            <a:gs pos="0">
              <a:schemeClr val="accent2">
                <a:shade val="50000"/>
                <a:hueOff val="-149870"/>
                <a:satOff val="859"/>
                <a:lumOff val="18724"/>
                <a:alphaOff val="0"/>
                <a:tint val="98000"/>
                <a:lumMod val="114000"/>
              </a:schemeClr>
            </a:gs>
            <a:gs pos="100000">
              <a:schemeClr val="accent2">
                <a:shade val="50000"/>
                <a:hueOff val="-149870"/>
                <a:satOff val="859"/>
                <a:lumOff val="18724"/>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B25D950-22CA-F741-B180-A7AB79008B18}">
      <dsp:nvSpPr>
        <dsp:cNvPr id="0" name=""/>
        <dsp:cNvSpPr/>
      </dsp:nvSpPr>
      <dsp:spPr>
        <a:xfrm>
          <a:off x="5595626" y="1073897"/>
          <a:ext cx="1301694" cy="29938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2448" tIns="0" rIns="0" bIns="0" numCol="1" spcCol="1270" anchor="t" anchorCtr="0">
          <a:noAutofit/>
        </a:bodyPr>
        <a:lstStyle/>
        <a:p>
          <a:pPr marL="0" lvl="0" indent="0" algn="l" defTabSz="622300">
            <a:lnSpc>
              <a:spcPct val="90000"/>
            </a:lnSpc>
            <a:spcBef>
              <a:spcPct val="0"/>
            </a:spcBef>
            <a:spcAft>
              <a:spcPct val="35000"/>
            </a:spcAft>
            <a:buNone/>
          </a:pPr>
          <a:r>
            <a:rPr lang="en-US" sz="1400" b="1" kern="1200" dirty="0"/>
            <a:t>Adaptation</a:t>
          </a:r>
        </a:p>
        <a:p>
          <a:pPr marL="57150" lvl="1" indent="-57150" algn="l" defTabSz="488950">
            <a:lnSpc>
              <a:spcPct val="90000"/>
            </a:lnSpc>
            <a:spcBef>
              <a:spcPct val="0"/>
            </a:spcBef>
            <a:spcAft>
              <a:spcPct val="15000"/>
            </a:spcAft>
            <a:buChar char="•"/>
          </a:pPr>
          <a:r>
            <a:rPr lang="en-US" sz="1100" b="1" kern="1200" dirty="0"/>
            <a:t>Cognitive frame-shifting</a:t>
          </a:r>
        </a:p>
        <a:p>
          <a:pPr marL="57150" lvl="1" indent="-57150" algn="l" defTabSz="488950">
            <a:lnSpc>
              <a:spcPct val="90000"/>
            </a:lnSpc>
            <a:spcBef>
              <a:spcPct val="0"/>
            </a:spcBef>
            <a:spcAft>
              <a:spcPct val="15000"/>
            </a:spcAft>
            <a:buChar char="•"/>
          </a:pPr>
          <a:r>
            <a:rPr lang="en-US" sz="1100" b="1" kern="1200" dirty="0"/>
            <a:t>Behavioral code-shifting</a:t>
          </a:r>
        </a:p>
      </dsp:txBody>
      <dsp:txXfrm>
        <a:off x="5595626" y="1073897"/>
        <a:ext cx="1301694" cy="299389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840C2E-A0E3-4C9B-82E3-3D17BCDB6422}" type="datetimeFigureOut">
              <a:rPr lang="en-NZ" smtClean="0"/>
              <a:t>15/04/2019</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B3061-3084-4DE5-97F1-7A36128F85F9}" type="slidenum">
              <a:rPr lang="en-NZ" smtClean="0"/>
              <a:t>‹#›</a:t>
            </a:fld>
            <a:endParaRPr lang="en-NZ"/>
          </a:p>
        </p:txBody>
      </p:sp>
    </p:spTree>
    <p:extLst>
      <p:ext uri="{BB962C8B-B14F-4D97-AF65-F5344CB8AC3E}">
        <p14:creationId xmlns:p14="http://schemas.microsoft.com/office/powerpoint/2010/main" val="3652682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5DB3061-3084-4DE5-97F1-7A36128F85F9}" type="slidenum">
              <a:rPr lang="en-NZ" smtClean="0"/>
              <a:t>1</a:t>
            </a:fld>
            <a:endParaRPr lang="en-NZ"/>
          </a:p>
        </p:txBody>
      </p:sp>
    </p:spTree>
    <p:extLst>
      <p:ext uri="{BB962C8B-B14F-4D97-AF65-F5344CB8AC3E}">
        <p14:creationId xmlns:p14="http://schemas.microsoft.com/office/powerpoint/2010/main" val="15230950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a:t>Cultural competence refers to an ability to communicate and interact effectively with people of different cultures. It is not just about knowing another person’s culture.</a:t>
            </a:r>
          </a:p>
          <a:p>
            <a:r>
              <a:rPr lang="en-NZ" dirty="0"/>
              <a:t>Competence involves the capacity to function effectively as an individual within the context of the cultural beliefs, behaviours and needs presented by in our case patients and their ethnic communities.</a:t>
            </a:r>
          </a:p>
          <a:p>
            <a:endParaRPr lang="en-NZ" dirty="0"/>
          </a:p>
          <a:p>
            <a:r>
              <a:rPr lang="en-NZ" dirty="0"/>
              <a:t>Awareness – Having the capacity for cultural self-assessment</a:t>
            </a:r>
          </a:p>
          <a:p>
            <a:r>
              <a:rPr lang="en-NZ" dirty="0"/>
              <a:t>Sensitivity – Becoming conscious of the </a:t>
            </a:r>
            <a:r>
              <a:rPr lang="en-NZ" dirty="0" err="1"/>
              <a:t>microdynamics</a:t>
            </a:r>
            <a:r>
              <a:rPr lang="en-NZ" dirty="0"/>
              <a:t> inherent in cultural interactions</a:t>
            </a:r>
          </a:p>
          <a:p>
            <a:r>
              <a:rPr lang="en-NZ" dirty="0"/>
              <a:t>Knowledge – Developing a knowledge base about other cultures</a:t>
            </a:r>
          </a:p>
          <a:p>
            <a:r>
              <a:rPr lang="en-NZ" dirty="0"/>
              <a:t>Skills – Reflecting competence in relationship</a:t>
            </a:r>
          </a:p>
          <a:p>
            <a:endParaRPr lang="en-NZ" dirty="0"/>
          </a:p>
          <a:p>
            <a:pPr>
              <a:buNone/>
            </a:pPr>
            <a:r>
              <a:rPr lang="en-US" sz="2800" dirty="0"/>
              <a:t>An </a:t>
            </a:r>
            <a:r>
              <a:rPr lang="en-US" sz="2800" u="sng" dirty="0"/>
              <a:t>culturally competent</a:t>
            </a:r>
            <a:r>
              <a:rPr lang="en-US" sz="2800" dirty="0"/>
              <a:t> individual has the ability to…</a:t>
            </a:r>
          </a:p>
          <a:p>
            <a:pPr lvl="1">
              <a:buFont typeface="Arial" pitchFamily="34" charset="0"/>
              <a:buChar char="•"/>
            </a:pPr>
            <a:r>
              <a:rPr lang="en-US" sz="2800" baseline="0" dirty="0"/>
              <a:t> </a:t>
            </a:r>
            <a:r>
              <a:rPr lang="en-US" sz="2400" dirty="0"/>
              <a:t>Reflect intentionally about his or her own cultural identity</a:t>
            </a:r>
          </a:p>
          <a:p>
            <a:pPr lvl="1">
              <a:buFont typeface="Arial" pitchFamily="34" charset="0"/>
              <a:buChar char="•"/>
            </a:pPr>
            <a:r>
              <a:rPr lang="en-US" sz="2400" baseline="0" dirty="0"/>
              <a:t> </a:t>
            </a:r>
            <a:r>
              <a:rPr lang="en-US" sz="2400" dirty="0"/>
              <a:t>Adapt constructively to an unfamiliar cultural environment</a:t>
            </a:r>
            <a:r>
              <a:rPr lang="en-US" sz="2400" baseline="0" dirty="0"/>
              <a:t> </a:t>
            </a:r>
          </a:p>
          <a:p>
            <a:pPr lvl="1">
              <a:buFont typeface="Arial" pitchFamily="34" charset="0"/>
              <a:buChar char="•"/>
            </a:pPr>
            <a:r>
              <a:rPr lang="en-US" sz="2400" baseline="0" dirty="0"/>
              <a:t> </a:t>
            </a:r>
            <a:r>
              <a:rPr lang="en-US" sz="2400" dirty="0"/>
              <a:t>Communicate effectively cross-culturally</a:t>
            </a:r>
          </a:p>
          <a:p>
            <a:pPr lvl="1">
              <a:buFont typeface="Arial" pitchFamily="34" charset="0"/>
              <a:buChar char="•"/>
            </a:pPr>
            <a:r>
              <a:rPr lang="en-US" sz="2400" baseline="0" dirty="0"/>
              <a:t> </a:t>
            </a:r>
            <a:r>
              <a:rPr lang="en-US" sz="2400" dirty="0"/>
              <a:t>Build relationships of mutual respect and trust across cultural boundaries</a:t>
            </a:r>
            <a:r>
              <a:rPr lang="en-US" sz="2400" baseline="0" dirty="0"/>
              <a:t>  </a:t>
            </a:r>
            <a:r>
              <a:rPr lang="en-US" sz="2400" dirty="0"/>
              <a:t>Engage in cultural learning without pre-judgment or use of stereotypes</a:t>
            </a:r>
          </a:p>
          <a:p>
            <a:pPr lvl="1">
              <a:buFont typeface="Arial" pitchFamily="34" charset="0"/>
              <a:buChar char="•"/>
            </a:pPr>
            <a:r>
              <a:rPr lang="en-US" sz="2400" baseline="0" dirty="0"/>
              <a:t> </a:t>
            </a:r>
            <a:r>
              <a:rPr lang="en-US" sz="2400" dirty="0"/>
              <a:t>The capability to shift cultural perspectives and adapt behavior to cultural commonality and difference</a:t>
            </a:r>
          </a:p>
          <a:p>
            <a:endParaRPr lang="en-NZ" dirty="0"/>
          </a:p>
        </p:txBody>
      </p:sp>
      <p:sp>
        <p:nvSpPr>
          <p:cNvPr id="4" name="Slide Number Placeholder 3"/>
          <p:cNvSpPr>
            <a:spLocks noGrp="1"/>
          </p:cNvSpPr>
          <p:nvPr>
            <p:ph type="sldNum" sz="quarter" idx="10"/>
          </p:nvPr>
        </p:nvSpPr>
        <p:spPr/>
        <p:txBody>
          <a:bodyPr/>
          <a:lstStyle/>
          <a:p>
            <a:fld id="{A5DB3061-3084-4DE5-97F1-7A36128F85F9}" type="slidenum">
              <a:rPr lang="en-NZ" smtClean="0"/>
              <a:t>4</a:t>
            </a:fld>
            <a:endParaRPr lang="en-NZ"/>
          </a:p>
        </p:txBody>
      </p:sp>
    </p:spTree>
    <p:extLst>
      <p:ext uri="{BB962C8B-B14F-4D97-AF65-F5344CB8AC3E}">
        <p14:creationId xmlns:p14="http://schemas.microsoft.com/office/powerpoint/2010/main" val="2696466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5DB3061-3084-4DE5-97F1-7A36128F85F9}" type="slidenum">
              <a:rPr lang="en-NZ" smtClean="0"/>
              <a:t>8</a:t>
            </a:fld>
            <a:endParaRPr lang="en-NZ"/>
          </a:p>
        </p:txBody>
      </p:sp>
    </p:spTree>
    <p:extLst>
      <p:ext uri="{BB962C8B-B14F-4D97-AF65-F5344CB8AC3E}">
        <p14:creationId xmlns:p14="http://schemas.microsoft.com/office/powerpoint/2010/main" val="4128227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i="0" kern="1200" dirty="0">
                <a:solidFill>
                  <a:schemeClr val="tx1"/>
                </a:solidFill>
                <a:effectLst/>
                <a:latin typeface="+mn-lt"/>
                <a:ea typeface="+mn-ea"/>
                <a:cs typeface="+mn-cs"/>
              </a:rPr>
              <a:t>Have you ever had this experience - you are talking with a patient about some care option and you just cannot come to an agreement. It seems so obvious to you what needs to be done; how come he/she can't see it? It just doesn't make sense. Yet, perhaps it does. People, especially those from different cultural backgrounds, often have very different ways of understanding illness, its consequences, and how best to treat it - a different explanatory model.</a:t>
            </a:r>
            <a:br>
              <a:rPr lang="en-NZ" dirty="0"/>
            </a:br>
            <a:br>
              <a:rPr lang="en-NZ" dirty="0"/>
            </a:br>
            <a:r>
              <a:rPr lang="en-NZ" dirty="0"/>
              <a:t>B</a:t>
            </a:r>
            <a:r>
              <a:rPr lang="en-NZ" sz="1200" b="0" i="0" kern="1200" dirty="0">
                <a:solidFill>
                  <a:schemeClr val="tx1"/>
                </a:solidFill>
                <a:effectLst/>
                <a:latin typeface="+mn-lt"/>
                <a:ea typeface="+mn-ea"/>
                <a:cs typeface="+mn-cs"/>
              </a:rPr>
              <a:t>y exploring the </a:t>
            </a:r>
            <a:r>
              <a:rPr lang="en-NZ" sz="1200" b="0" i="1" kern="1200" dirty="0">
                <a:solidFill>
                  <a:schemeClr val="tx1"/>
                </a:solidFill>
                <a:effectLst/>
                <a:latin typeface="+mn-lt"/>
                <a:ea typeface="+mn-ea"/>
                <a:cs typeface="+mn-cs"/>
              </a:rPr>
              <a:t>explanatory model</a:t>
            </a:r>
            <a:r>
              <a:rPr lang="en-NZ" sz="1200" b="0" i="0" kern="1200" dirty="0">
                <a:solidFill>
                  <a:schemeClr val="tx1"/>
                </a:solidFill>
                <a:effectLst/>
                <a:latin typeface="+mn-lt"/>
                <a:ea typeface="+mn-ea"/>
                <a:cs typeface="+mn-cs"/>
              </a:rPr>
              <a:t> of illness we can better understand our patients and families, in effect making sense, out of nonsense. </a:t>
            </a:r>
            <a:br>
              <a:rPr lang="en-NZ" dirty="0"/>
            </a:br>
            <a:br>
              <a:rPr lang="en-NZ" dirty="0"/>
            </a:br>
            <a:r>
              <a:rPr lang="en-NZ" sz="1200" b="0" i="0" kern="1200" dirty="0">
                <a:solidFill>
                  <a:schemeClr val="tx1"/>
                </a:solidFill>
                <a:effectLst/>
                <a:latin typeface="+mn-lt"/>
                <a:ea typeface="+mn-ea"/>
                <a:cs typeface="+mn-cs"/>
              </a:rPr>
              <a:t>The explanatory model can also be useful in interpreting the culture of Western medicine to others who find our explanatory model peculiar. The Western medical model is mechanistic in nature; the body is a machine, prone to malfunctions, requiring tune-ups or occasional part replacement. The patient's obligation is to present this 'machine' to the 'mechanic' (physician) who will make repairs. This explanatory model differs greatly from other models that view illness more as an imbalance of forces (ex: Chinese - yin-yang, Hispanic- hot-cold) or as being influenced by unseen forces such as spirits, demons or curses.</a:t>
            </a:r>
            <a:br>
              <a:rPr lang="en-NZ" dirty="0"/>
            </a:br>
            <a:br>
              <a:rPr lang="en-NZ" dirty="0"/>
            </a:br>
            <a:r>
              <a:rPr lang="en-NZ" sz="1200" b="0" i="0" kern="1200" dirty="0">
                <a:solidFill>
                  <a:schemeClr val="tx1"/>
                </a:solidFill>
                <a:effectLst/>
                <a:latin typeface="+mn-lt"/>
                <a:ea typeface="+mn-ea"/>
                <a:cs typeface="+mn-cs"/>
              </a:rPr>
              <a:t>Gaining a better understanding of another's explanatory model will not in and of itself resolve conflicts in end-of-life care. However, a foundation can be established for negotiating a course of care that is acceptable within both the Western medical model and the model of the patient and family. Negotiation and compromise are critical; trying to convince the other that your explanatory model is correct, and theirs is wrong, will not work and will only worsen your relationship.</a:t>
            </a:r>
            <a:endParaRPr lang="en-NZ" dirty="0"/>
          </a:p>
          <a:p>
            <a:endParaRPr lang="en-NZ" dirty="0"/>
          </a:p>
        </p:txBody>
      </p:sp>
      <p:sp>
        <p:nvSpPr>
          <p:cNvPr id="4" name="Slide Number Placeholder 3"/>
          <p:cNvSpPr>
            <a:spLocks noGrp="1"/>
          </p:cNvSpPr>
          <p:nvPr>
            <p:ph type="sldNum" sz="quarter" idx="10"/>
          </p:nvPr>
        </p:nvSpPr>
        <p:spPr/>
        <p:txBody>
          <a:bodyPr/>
          <a:lstStyle/>
          <a:p>
            <a:fld id="{A5DB3061-3084-4DE5-97F1-7A36128F85F9}" type="slidenum">
              <a:rPr lang="en-NZ" smtClean="0"/>
              <a:t>16</a:t>
            </a:fld>
            <a:endParaRPr lang="en-NZ"/>
          </a:p>
        </p:txBody>
      </p:sp>
    </p:spTree>
    <p:extLst>
      <p:ext uri="{BB962C8B-B14F-4D97-AF65-F5344CB8AC3E}">
        <p14:creationId xmlns:p14="http://schemas.microsoft.com/office/powerpoint/2010/main" val="19422655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5DB3061-3084-4DE5-97F1-7A36128F85F9}" type="slidenum">
              <a:rPr lang="en-NZ" smtClean="0"/>
              <a:t>17</a:t>
            </a:fld>
            <a:endParaRPr lang="en-NZ"/>
          </a:p>
        </p:txBody>
      </p:sp>
    </p:spTree>
    <p:extLst>
      <p:ext uri="{BB962C8B-B14F-4D97-AF65-F5344CB8AC3E}">
        <p14:creationId xmlns:p14="http://schemas.microsoft.com/office/powerpoint/2010/main" val="3602230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A5DB3061-3084-4DE5-97F1-7A36128F85F9}" type="slidenum">
              <a:rPr lang="en-NZ" smtClean="0"/>
              <a:t>21</a:t>
            </a:fld>
            <a:endParaRPr lang="en-NZ"/>
          </a:p>
        </p:txBody>
      </p:sp>
    </p:spTree>
    <p:extLst>
      <p:ext uri="{BB962C8B-B14F-4D97-AF65-F5344CB8AC3E}">
        <p14:creationId xmlns:p14="http://schemas.microsoft.com/office/powerpoint/2010/main" val="15724421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4/15/2019</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t>4/15/2019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t>4/15/2019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t>4/15/2019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t>4/15/2019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4/15/2019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4/15/2019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4/15/2019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4/15/2019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4/15/2019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t>4/15/2019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4/15/2019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4/15/2019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4/15/2019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4/15/2019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t>4/15/2019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t>4/15/2019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4/15/2019</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acma.org.nz/"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99FA2-9769-4F8A-B399-9C353B472EDC}"/>
              </a:ext>
            </a:extLst>
          </p:cNvPr>
          <p:cNvSpPr>
            <a:spLocks noGrp="1"/>
          </p:cNvSpPr>
          <p:nvPr>
            <p:ph type="ctrTitle"/>
          </p:nvPr>
        </p:nvSpPr>
        <p:spPr>
          <a:xfrm>
            <a:off x="5695061" y="1241266"/>
            <a:ext cx="5428551" cy="3153753"/>
          </a:xfrm>
        </p:spPr>
        <p:txBody>
          <a:bodyPr>
            <a:normAutofit/>
          </a:bodyPr>
          <a:lstStyle/>
          <a:p>
            <a:r>
              <a:rPr lang="en-US"/>
              <a:t>Developing </a:t>
            </a:r>
            <a:br>
              <a:rPr lang="en-US"/>
            </a:br>
            <a:r>
              <a:rPr lang="en-US"/>
              <a:t>Cultural Competency</a:t>
            </a:r>
            <a:endParaRPr lang="en-NZ" dirty="0"/>
          </a:p>
        </p:txBody>
      </p:sp>
      <p:sp>
        <p:nvSpPr>
          <p:cNvPr id="3" name="Subtitle 2">
            <a:extLst>
              <a:ext uri="{FF2B5EF4-FFF2-40B4-BE49-F238E27FC236}">
                <a16:creationId xmlns:a16="http://schemas.microsoft.com/office/drawing/2014/main" id="{E78AD769-F7A6-44E5-9FE4-A13D1C8F41A1}"/>
              </a:ext>
            </a:extLst>
          </p:cNvPr>
          <p:cNvSpPr>
            <a:spLocks noGrp="1"/>
          </p:cNvSpPr>
          <p:nvPr>
            <p:ph type="subTitle" idx="1"/>
          </p:nvPr>
        </p:nvSpPr>
        <p:spPr>
          <a:xfrm>
            <a:off x="5695061" y="4591665"/>
            <a:ext cx="5428551" cy="1622322"/>
          </a:xfrm>
        </p:spPr>
        <p:txBody>
          <a:bodyPr>
            <a:normAutofit/>
          </a:bodyPr>
          <a:lstStyle/>
          <a:p>
            <a:r>
              <a:rPr lang="en-US" dirty="0"/>
              <a:t>Presented by: Jenny Chang</a:t>
            </a:r>
            <a:endParaRPr lang="en-NZ" dirty="0"/>
          </a:p>
        </p:txBody>
      </p:sp>
      <p:grpSp>
        <p:nvGrpSpPr>
          <p:cNvPr id="14" name="Group 8">
            <a:extLst>
              <a:ext uri="{FF2B5EF4-FFF2-40B4-BE49-F238E27FC236}">
                <a16:creationId xmlns:a16="http://schemas.microsoft.com/office/drawing/2014/main" id="{0C5EAE72-3D24-4A03-9BDF-FBE8C100AF82}"/>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3335" y="396836"/>
            <a:ext cx="4992158" cy="6058999"/>
            <a:chOff x="423335" y="396836"/>
            <a:chExt cx="4992158" cy="6058999"/>
          </a:xfrm>
        </p:grpSpPr>
        <p:sp>
          <p:nvSpPr>
            <p:cNvPr id="10" name="Rectangle 9">
              <a:extLst>
                <a:ext uri="{FF2B5EF4-FFF2-40B4-BE49-F238E27FC236}">
                  <a16:creationId xmlns:a16="http://schemas.microsoft.com/office/drawing/2014/main" id="{B76F2A6D-EB50-477B-BD17-230CCC88FF8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gray">
            <a:xfrm flipH="1">
              <a:off x="423335"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a:extLst>
                <a:ext uri="{FF2B5EF4-FFF2-40B4-BE49-F238E27FC236}">
                  <a16:creationId xmlns:a16="http://schemas.microsoft.com/office/drawing/2014/main" id="{8FBA8B6C-1D72-481E-A101-FBBBF888BAB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gray">
            <a:xfrm rot="5400000" flipH="1">
              <a:off x="170217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a:extLst>
                <a:ext uri="{FF2B5EF4-FFF2-40B4-BE49-F238E27FC236}">
                  <a16:creationId xmlns:a16="http://schemas.microsoft.com/office/drawing/2014/main" id="{46FCD9A8-07DA-4FCE-B3CC-44762A40BD7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bwMode="gray">
            <a:xfrm rot="5677511" flipH="1">
              <a:off x="3545327"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pic>
        <p:nvPicPr>
          <p:cNvPr id="4" name="Image1">
            <a:extLst>
              <a:ext uri="{FF2B5EF4-FFF2-40B4-BE49-F238E27FC236}">
                <a16:creationId xmlns:a16="http://schemas.microsoft.com/office/drawing/2014/main" id="{6534D70B-27D1-4D9A-B1E8-F19FDC9C9BBC}"/>
              </a:ext>
            </a:extLst>
          </p:cNvPr>
          <p:cNvPicPr/>
          <p:nvPr/>
        </p:nvPicPr>
        <p:blipFill>
          <a:blip r:embed="rId3">
            <a:extLst/>
          </a:blip>
          <a:srcRect/>
          <a:stretch>
            <a:fillRect/>
          </a:stretch>
        </p:blipFill>
        <p:spPr>
          <a:xfrm>
            <a:off x="1109764" y="2662425"/>
            <a:ext cx="3526244" cy="1533149"/>
          </a:xfrm>
          <a:prstGeom prst="rect">
            <a:avLst/>
          </a:prstGeom>
        </p:spPr>
      </p:pic>
    </p:spTree>
    <p:extLst>
      <p:ext uri="{BB962C8B-B14F-4D97-AF65-F5344CB8AC3E}">
        <p14:creationId xmlns:p14="http://schemas.microsoft.com/office/powerpoint/2010/main" val="796732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212F883-DCE9-4F50-BFA1-987FB3B6B914}"/>
              </a:ext>
            </a:extLst>
          </p:cNvPr>
          <p:cNvPicPr>
            <a:picLocks noChangeAspect="1"/>
          </p:cNvPicPr>
          <p:nvPr/>
        </p:nvPicPr>
        <p:blipFill>
          <a:blip r:embed="rId2"/>
          <a:stretch>
            <a:fillRect/>
          </a:stretch>
        </p:blipFill>
        <p:spPr>
          <a:xfrm>
            <a:off x="2159000" y="2451100"/>
            <a:ext cx="7757366" cy="3937000"/>
          </a:xfrm>
          <a:prstGeom prst="rect">
            <a:avLst/>
          </a:prstGeom>
        </p:spPr>
      </p:pic>
      <p:sp>
        <p:nvSpPr>
          <p:cNvPr id="3" name="Title 2">
            <a:extLst>
              <a:ext uri="{FF2B5EF4-FFF2-40B4-BE49-F238E27FC236}">
                <a16:creationId xmlns:a16="http://schemas.microsoft.com/office/drawing/2014/main" id="{BEA01CE9-D8D1-4412-8B14-D9F55F3EC1D1}"/>
              </a:ext>
            </a:extLst>
          </p:cNvPr>
          <p:cNvSpPr>
            <a:spLocks noGrp="1"/>
          </p:cNvSpPr>
          <p:nvPr>
            <p:ph type="title"/>
          </p:nvPr>
        </p:nvSpPr>
        <p:spPr/>
        <p:txBody>
          <a:bodyPr/>
          <a:lstStyle/>
          <a:p>
            <a:r>
              <a:rPr lang="en-NZ" dirty="0"/>
              <a:t>Polarization</a:t>
            </a:r>
          </a:p>
        </p:txBody>
      </p:sp>
    </p:spTree>
    <p:extLst>
      <p:ext uri="{BB962C8B-B14F-4D97-AF65-F5344CB8AC3E}">
        <p14:creationId xmlns:p14="http://schemas.microsoft.com/office/powerpoint/2010/main" val="2096170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FDD9DD5-5C51-40D0-A913-832A2DEAA213}"/>
              </a:ext>
            </a:extLst>
          </p:cNvPr>
          <p:cNvPicPr>
            <a:picLocks noChangeAspect="1"/>
          </p:cNvPicPr>
          <p:nvPr/>
        </p:nvPicPr>
        <p:blipFill>
          <a:blip r:embed="rId2"/>
          <a:stretch>
            <a:fillRect/>
          </a:stretch>
        </p:blipFill>
        <p:spPr>
          <a:xfrm>
            <a:off x="1992312" y="2532062"/>
            <a:ext cx="8165802" cy="3665538"/>
          </a:xfrm>
          <a:prstGeom prst="rect">
            <a:avLst/>
          </a:prstGeom>
        </p:spPr>
      </p:pic>
      <p:sp>
        <p:nvSpPr>
          <p:cNvPr id="3" name="Title 2">
            <a:extLst>
              <a:ext uri="{FF2B5EF4-FFF2-40B4-BE49-F238E27FC236}">
                <a16:creationId xmlns:a16="http://schemas.microsoft.com/office/drawing/2014/main" id="{4DF96AED-3602-4203-943B-82A87A085624}"/>
              </a:ext>
            </a:extLst>
          </p:cNvPr>
          <p:cNvSpPr>
            <a:spLocks noGrp="1"/>
          </p:cNvSpPr>
          <p:nvPr>
            <p:ph type="title"/>
          </p:nvPr>
        </p:nvSpPr>
        <p:spPr/>
        <p:txBody>
          <a:bodyPr/>
          <a:lstStyle/>
          <a:p>
            <a:r>
              <a:rPr lang="en-NZ" dirty="0"/>
              <a:t>Minimization</a:t>
            </a:r>
          </a:p>
        </p:txBody>
      </p:sp>
    </p:spTree>
    <p:extLst>
      <p:ext uri="{BB962C8B-B14F-4D97-AF65-F5344CB8AC3E}">
        <p14:creationId xmlns:p14="http://schemas.microsoft.com/office/powerpoint/2010/main" val="147488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7406A30-B4AE-4FFF-837B-2F2E6AFFCBB4}"/>
              </a:ext>
            </a:extLst>
          </p:cNvPr>
          <p:cNvPicPr>
            <a:picLocks noChangeAspect="1"/>
          </p:cNvPicPr>
          <p:nvPr/>
        </p:nvPicPr>
        <p:blipFill>
          <a:blip r:embed="rId2"/>
          <a:stretch>
            <a:fillRect/>
          </a:stretch>
        </p:blipFill>
        <p:spPr>
          <a:xfrm>
            <a:off x="2131353" y="2616200"/>
            <a:ext cx="8166970" cy="3657600"/>
          </a:xfrm>
          <a:prstGeom prst="rect">
            <a:avLst/>
          </a:prstGeom>
        </p:spPr>
      </p:pic>
      <p:sp>
        <p:nvSpPr>
          <p:cNvPr id="3" name="Title 2">
            <a:extLst>
              <a:ext uri="{FF2B5EF4-FFF2-40B4-BE49-F238E27FC236}">
                <a16:creationId xmlns:a16="http://schemas.microsoft.com/office/drawing/2014/main" id="{1E08CC68-8DE5-47FA-8499-49E35001B37B}"/>
              </a:ext>
            </a:extLst>
          </p:cNvPr>
          <p:cNvSpPr>
            <a:spLocks noGrp="1"/>
          </p:cNvSpPr>
          <p:nvPr>
            <p:ph type="title"/>
          </p:nvPr>
        </p:nvSpPr>
        <p:spPr/>
        <p:txBody>
          <a:bodyPr/>
          <a:lstStyle/>
          <a:p>
            <a:r>
              <a:rPr lang="en-NZ" dirty="0"/>
              <a:t>Acceptance</a:t>
            </a:r>
          </a:p>
        </p:txBody>
      </p:sp>
    </p:spTree>
    <p:extLst>
      <p:ext uri="{BB962C8B-B14F-4D97-AF65-F5344CB8AC3E}">
        <p14:creationId xmlns:p14="http://schemas.microsoft.com/office/powerpoint/2010/main" val="8551673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BB29F1E-46F4-4645-A77E-D60AA3484B09}"/>
              </a:ext>
            </a:extLst>
          </p:cNvPr>
          <p:cNvPicPr>
            <a:picLocks noChangeAspect="1"/>
          </p:cNvPicPr>
          <p:nvPr/>
        </p:nvPicPr>
        <p:blipFill>
          <a:blip r:embed="rId2"/>
          <a:stretch>
            <a:fillRect/>
          </a:stretch>
        </p:blipFill>
        <p:spPr>
          <a:xfrm>
            <a:off x="2038349" y="2562224"/>
            <a:ext cx="8274051" cy="3730937"/>
          </a:xfrm>
          <a:prstGeom prst="rect">
            <a:avLst/>
          </a:prstGeom>
        </p:spPr>
      </p:pic>
      <p:sp>
        <p:nvSpPr>
          <p:cNvPr id="3" name="Title 2">
            <a:extLst>
              <a:ext uri="{FF2B5EF4-FFF2-40B4-BE49-F238E27FC236}">
                <a16:creationId xmlns:a16="http://schemas.microsoft.com/office/drawing/2014/main" id="{0C984126-F1A3-4250-A68D-75F4D6ABBB84}"/>
              </a:ext>
            </a:extLst>
          </p:cNvPr>
          <p:cNvSpPr>
            <a:spLocks noGrp="1"/>
          </p:cNvSpPr>
          <p:nvPr>
            <p:ph type="title"/>
          </p:nvPr>
        </p:nvSpPr>
        <p:spPr/>
        <p:txBody>
          <a:bodyPr/>
          <a:lstStyle/>
          <a:p>
            <a:r>
              <a:rPr lang="en-NZ" dirty="0"/>
              <a:t>Adaptation</a:t>
            </a:r>
          </a:p>
        </p:txBody>
      </p:sp>
    </p:spTree>
    <p:extLst>
      <p:ext uri="{BB962C8B-B14F-4D97-AF65-F5344CB8AC3E}">
        <p14:creationId xmlns:p14="http://schemas.microsoft.com/office/powerpoint/2010/main" val="3738890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57071D5-D518-4313-B17B-C6EFFAE1310B}"/>
              </a:ext>
            </a:extLst>
          </p:cNvPr>
          <p:cNvPicPr>
            <a:picLocks noChangeAspect="1"/>
          </p:cNvPicPr>
          <p:nvPr/>
        </p:nvPicPr>
        <p:blipFill>
          <a:blip r:embed="rId2"/>
          <a:stretch>
            <a:fillRect/>
          </a:stretch>
        </p:blipFill>
        <p:spPr>
          <a:xfrm>
            <a:off x="1885950" y="2651125"/>
            <a:ext cx="8629650" cy="3573628"/>
          </a:xfrm>
          <a:prstGeom prst="rect">
            <a:avLst/>
          </a:prstGeom>
        </p:spPr>
      </p:pic>
      <p:sp>
        <p:nvSpPr>
          <p:cNvPr id="3" name="Title 2">
            <a:extLst>
              <a:ext uri="{FF2B5EF4-FFF2-40B4-BE49-F238E27FC236}">
                <a16:creationId xmlns:a16="http://schemas.microsoft.com/office/drawing/2014/main" id="{8FC98D36-0DA6-4C85-9A54-0CF4426D2FEE}"/>
              </a:ext>
            </a:extLst>
          </p:cNvPr>
          <p:cNvSpPr>
            <a:spLocks noGrp="1"/>
          </p:cNvSpPr>
          <p:nvPr>
            <p:ph type="title"/>
          </p:nvPr>
        </p:nvSpPr>
        <p:spPr/>
        <p:txBody>
          <a:bodyPr/>
          <a:lstStyle/>
          <a:p>
            <a:r>
              <a:rPr lang="en-NZ" dirty="0"/>
              <a:t>Integration</a:t>
            </a:r>
          </a:p>
        </p:txBody>
      </p:sp>
    </p:spTree>
    <p:extLst>
      <p:ext uri="{BB962C8B-B14F-4D97-AF65-F5344CB8AC3E}">
        <p14:creationId xmlns:p14="http://schemas.microsoft.com/office/powerpoint/2010/main" val="2638181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03DB1-A8CB-46D6-BEBB-8EE542E15A67}"/>
              </a:ext>
            </a:extLst>
          </p:cNvPr>
          <p:cNvSpPr>
            <a:spLocks noGrp="1"/>
          </p:cNvSpPr>
          <p:nvPr>
            <p:ph type="title"/>
          </p:nvPr>
        </p:nvSpPr>
        <p:spPr>
          <a:xfrm>
            <a:off x="1154953" y="973668"/>
            <a:ext cx="8761413" cy="706964"/>
          </a:xfrm>
        </p:spPr>
        <p:txBody>
          <a:bodyPr/>
          <a:lstStyle/>
          <a:p>
            <a:r>
              <a:rPr lang="en-NZ" dirty="0"/>
              <a:t>Where am I?</a:t>
            </a:r>
          </a:p>
        </p:txBody>
      </p:sp>
      <p:cxnSp>
        <p:nvCxnSpPr>
          <p:cNvPr id="4" name="Straight Connector 3">
            <a:extLst>
              <a:ext uri="{FF2B5EF4-FFF2-40B4-BE49-F238E27FC236}">
                <a16:creationId xmlns:a16="http://schemas.microsoft.com/office/drawing/2014/main" id="{B22AA1F6-CD98-4146-9CFE-2CF35D2C34EB}"/>
              </a:ext>
            </a:extLst>
          </p:cNvPr>
          <p:cNvCxnSpPr/>
          <p:nvPr/>
        </p:nvCxnSpPr>
        <p:spPr>
          <a:xfrm>
            <a:off x="1154953" y="4272463"/>
            <a:ext cx="10084547"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8217A6E-862E-4080-9EC8-E71545CAADED}"/>
              </a:ext>
            </a:extLst>
          </p:cNvPr>
          <p:cNvSpPr txBox="1"/>
          <p:nvPr/>
        </p:nvSpPr>
        <p:spPr>
          <a:xfrm rot="18632774">
            <a:off x="1134871" y="3160463"/>
            <a:ext cx="2324100" cy="523220"/>
          </a:xfrm>
          <a:prstGeom prst="rect">
            <a:avLst/>
          </a:prstGeom>
          <a:noFill/>
        </p:spPr>
        <p:txBody>
          <a:bodyPr wrap="square" rtlCol="0">
            <a:spAutoFit/>
          </a:bodyPr>
          <a:lstStyle/>
          <a:p>
            <a:pPr algn="ctr"/>
            <a:r>
              <a:rPr lang="en-NZ" sz="1400" dirty="0"/>
              <a:t>No experience of cultural differences</a:t>
            </a:r>
          </a:p>
        </p:txBody>
      </p:sp>
      <p:sp>
        <p:nvSpPr>
          <p:cNvPr id="7" name="TextBox 6">
            <a:extLst>
              <a:ext uri="{FF2B5EF4-FFF2-40B4-BE49-F238E27FC236}">
                <a16:creationId xmlns:a16="http://schemas.microsoft.com/office/drawing/2014/main" id="{5EE61137-1EB3-4BAE-80A6-1A5E7B581D08}"/>
              </a:ext>
            </a:extLst>
          </p:cNvPr>
          <p:cNvSpPr txBox="1"/>
          <p:nvPr/>
        </p:nvSpPr>
        <p:spPr>
          <a:xfrm rot="18632774">
            <a:off x="2551580" y="3160461"/>
            <a:ext cx="2324100" cy="523220"/>
          </a:xfrm>
          <a:prstGeom prst="rect">
            <a:avLst/>
          </a:prstGeom>
          <a:noFill/>
        </p:spPr>
        <p:txBody>
          <a:bodyPr wrap="square" rtlCol="0">
            <a:spAutoFit/>
          </a:bodyPr>
          <a:lstStyle/>
          <a:p>
            <a:pPr algn="ctr"/>
            <a:r>
              <a:rPr lang="en-NZ" sz="1400" dirty="0"/>
              <a:t>Able to distinguish cultural differences</a:t>
            </a:r>
          </a:p>
        </p:txBody>
      </p:sp>
      <p:sp>
        <p:nvSpPr>
          <p:cNvPr id="8" name="TextBox 7">
            <a:extLst>
              <a:ext uri="{FF2B5EF4-FFF2-40B4-BE49-F238E27FC236}">
                <a16:creationId xmlns:a16="http://schemas.microsoft.com/office/drawing/2014/main" id="{9C0E0D69-B807-4FE0-B2F1-6E7EF09F2E33}"/>
              </a:ext>
            </a:extLst>
          </p:cNvPr>
          <p:cNvSpPr txBox="1"/>
          <p:nvPr/>
        </p:nvSpPr>
        <p:spPr>
          <a:xfrm rot="18632774">
            <a:off x="4371140" y="2982714"/>
            <a:ext cx="2324100" cy="738664"/>
          </a:xfrm>
          <a:prstGeom prst="rect">
            <a:avLst/>
          </a:prstGeom>
          <a:noFill/>
        </p:spPr>
        <p:txBody>
          <a:bodyPr wrap="square" rtlCol="0">
            <a:spAutoFit/>
          </a:bodyPr>
          <a:lstStyle/>
          <a:p>
            <a:pPr algn="ctr"/>
            <a:r>
              <a:rPr lang="en-NZ" sz="1400" dirty="0"/>
              <a:t>Able to identify areas of common concern with other cultures</a:t>
            </a:r>
          </a:p>
        </p:txBody>
      </p:sp>
      <p:sp>
        <p:nvSpPr>
          <p:cNvPr id="9" name="TextBox 8">
            <a:extLst>
              <a:ext uri="{FF2B5EF4-FFF2-40B4-BE49-F238E27FC236}">
                <a16:creationId xmlns:a16="http://schemas.microsoft.com/office/drawing/2014/main" id="{A80B2A25-1C63-4FEA-A2CE-1078D4B8D2F2}"/>
              </a:ext>
            </a:extLst>
          </p:cNvPr>
          <p:cNvSpPr txBox="1"/>
          <p:nvPr/>
        </p:nvSpPr>
        <p:spPr>
          <a:xfrm rot="18632774">
            <a:off x="6004958" y="3017730"/>
            <a:ext cx="2324100" cy="738664"/>
          </a:xfrm>
          <a:prstGeom prst="rect">
            <a:avLst/>
          </a:prstGeom>
          <a:noFill/>
        </p:spPr>
        <p:txBody>
          <a:bodyPr wrap="square" rtlCol="0">
            <a:spAutoFit/>
          </a:bodyPr>
          <a:lstStyle/>
          <a:p>
            <a:pPr algn="ctr"/>
            <a:r>
              <a:rPr lang="en-NZ" sz="1400" dirty="0"/>
              <a:t>Able to understand and appreciate other cultural perspectives</a:t>
            </a:r>
          </a:p>
        </p:txBody>
      </p:sp>
      <p:sp>
        <p:nvSpPr>
          <p:cNvPr id="10" name="TextBox 9">
            <a:extLst>
              <a:ext uri="{FF2B5EF4-FFF2-40B4-BE49-F238E27FC236}">
                <a16:creationId xmlns:a16="http://schemas.microsoft.com/office/drawing/2014/main" id="{AE70F57E-DF78-48C0-8580-77CA7E0F6B6A}"/>
              </a:ext>
            </a:extLst>
          </p:cNvPr>
          <p:cNvSpPr txBox="1"/>
          <p:nvPr/>
        </p:nvSpPr>
        <p:spPr>
          <a:xfrm rot="18632774">
            <a:off x="7594645" y="3052739"/>
            <a:ext cx="2324100" cy="738664"/>
          </a:xfrm>
          <a:prstGeom prst="rect">
            <a:avLst/>
          </a:prstGeom>
          <a:noFill/>
        </p:spPr>
        <p:txBody>
          <a:bodyPr wrap="square" rtlCol="0">
            <a:spAutoFit/>
          </a:bodyPr>
          <a:lstStyle/>
          <a:p>
            <a:pPr algn="ctr"/>
            <a:r>
              <a:rPr lang="en-NZ" sz="1400" dirty="0"/>
              <a:t>Able to shift and adapt to another culture’s worldview</a:t>
            </a:r>
          </a:p>
        </p:txBody>
      </p:sp>
      <p:sp>
        <p:nvSpPr>
          <p:cNvPr id="11" name="TextBox 10">
            <a:extLst>
              <a:ext uri="{FF2B5EF4-FFF2-40B4-BE49-F238E27FC236}">
                <a16:creationId xmlns:a16="http://schemas.microsoft.com/office/drawing/2014/main" id="{9211ED5B-ECB5-438A-B54D-C35C46517119}"/>
              </a:ext>
            </a:extLst>
          </p:cNvPr>
          <p:cNvSpPr txBox="1"/>
          <p:nvPr/>
        </p:nvSpPr>
        <p:spPr>
          <a:xfrm rot="18632774">
            <a:off x="9325369" y="3122766"/>
            <a:ext cx="2324100" cy="738664"/>
          </a:xfrm>
          <a:prstGeom prst="rect">
            <a:avLst/>
          </a:prstGeom>
          <a:noFill/>
        </p:spPr>
        <p:txBody>
          <a:bodyPr wrap="square" rtlCol="0">
            <a:spAutoFit/>
          </a:bodyPr>
          <a:lstStyle/>
          <a:p>
            <a:pPr algn="ctr"/>
            <a:r>
              <a:rPr lang="en-NZ" sz="1400" dirty="0"/>
              <a:t>Able to think and act from multiple perspectives</a:t>
            </a:r>
          </a:p>
        </p:txBody>
      </p:sp>
      <p:sp>
        <p:nvSpPr>
          <p:cNvPr id="16" name="TextBox 15">
            <a:extLst>
              <a:ext uri="{FF2B5EF4-FFF2-40B4-BE49-F238E27FC236}">
                <a16:creationId xmlns:a16="http://schemas.microsoft.com/office/drawing/2014/main" id="{4BF0B544-1AD0-431D-8B10-FA2930842C19}"/>
              </a:ext>
            </a:extLst>
          </p:cNvPr>
          <p:cNvSpPr txBox="1"/>
          <p:nvPr/>
        </p:nvSpPr>
        <p:spPr>
          <a:xfrm rot="18632774">
            <a:off x="517733" y="5172229"/>
            <a:ext cx="2324100" cy="307777"/>
          </a:xfrm>
          <a:prstGeom prst="rect">
            <a:avLst/>
          </a:prstGeom>
          <a:noFill/>
        </p:spPr>
        <p:txBody>
          <a:bodyPr wrap="square" rtlCol="0">
            <a:spAutoFit/>
          </a:bodyPr>
          <a:lstStyle/>
          <a:p>
            <a:pPr algn="ctr"/>
            <a:r>
              <a:rPr lang="en-NZ" sz="1400" dirty="0"/>
              <a:t>Pizza Hut works for me</a:t>
            </a:r>
          </a:p>
        </p:txBody>
      </p:sp>
      <p:sp>
        <p:nvSpPr>
          <p:cNvPr id="17" name="TextBox 16">
            <a:extLst>
              <a:ext uri="{FF2B5EF4-FFF2-40B4-BE49-F238E27FC236}">
                <a16:creationId xmlns:a16="http://schemas.microsoft.com/office/drawing/2014/main" id="{91A16ADE-8DA4-4734-8EFB-0A1B1B8E7027}"/>
              </a:ext>
            </a:extLst>
          </p:cNvPr>
          <p:cNvSpPr txBox="1"/>
          <p:nvPr/>
        </p:nvSpPr>
        <p:spPr>
          <a:xfrm rot="18632774">
            <a:off x="1766195" y="5083515"/>
            <a:ext cx="2324100" cy="523220"/>
          </a:xfrm>
          <a:prstGeom prst="rect">
            <a:avLst/>
          </a:prstGeom>
          <a:noFill/>
        </p:spPr>
        <p:txBody>
          <a:bodyPr wrap="square" rtlCol="0">
            <a:spAutoFit/>
          </a:bodyPr>
          <a:lstStyle/>
          <a:p>
            <a:pPr algn="ctr"/>
            <a:r>
              <a:rPr lang="en-NZ" sz="1400" dirty="0"/>
              <a:t>I love that Indian restaurant downtown!</a:t>
            </a:r>
          </a:p>
        </p:txBody>
      </p:sp>
      <p:sp>
        <p:nvSpPr>
          <p:cNvPr id="18" name="TextBox 17">
            <a:extLst>
              <a:ext uri="{FF2B5EF4-FFF2-40B4-BE49-F238E27FC236}">
                <a16:creationId xmlns:a16="http://schemas.microsoft.com/office/drawing/2014/main" id="{CEBC697D-364E-433C-B280-151AA3A26CE2}"/>
              </a:ext>
            </a:extLst>
          </p:cNvPr>
          <p:cNvSpPr txBox="1"/>
          <p:nvPr/>
        </p:nvSpPr>
        <p:spPr>
          <a:xfrm rot="18632774">
            <a:off x="3148667" y="5168972"/>
            <a:ext cx="2324100" cy="523220"/>
          </a:xfrm>
          <a:prstGeom prst="rect">
            <a:avLst/>
          </a:prstGeom>
          <a:noFill/>
        </p:spPr>
        <p:txBody>
          <a:bodyPr wrap="square" rtlCol="0">
            <a:spAutoFit/>
          </a:bodyPr>
          <a:lstStyle/>
          <a:p>
            <a:pPr algn="ctr"/>
            <a:r>
              <a:rPr lang="en-NZ" sz="1400" dirty="0"/>
              <a:t>Our Indian neighbours are good people</a:t>
            </a:r>
          </a:p>
        </p:txBody>
      </p:sp>
      <p:sp>
        <p:nvSpPr>
          <p:cNvPr id="19" name="TextBox 18">
            <a:extLst>
              <a:ext uri="{FF2B5EF4-FFF2-40B4-BE49-F238E27FC236}">
                <a16:creationId xmlns:a16="http://schemas.microsoft.com/office/drawing/2014/main" id="{9DB81678-90BD-44E9-B288-16D94002CFD4}"/>
              </a:ext>
            </a:extLst>
          </p:cNvPr>
          <p:cNvSpPr txBox="1"/>
          <p:nvPr/>
        </p:nvSpPr>
        <p:spPr>
          <a:xfrm rot="18632774">
            <a:off x="4886372" y="5133963"/>
            <a:ext cx="2324100" cy="523220"/>
          </a:xfrm>
          <a:prstGeom prst="rect">
            <a:avLst/>
          </a:prstGeom>
          <a:noFill/>
        </p:spPr>
        <p:txBody>
          <a:bodyPr wrap="square" rtlCol="0">
            <a:spAutoFit/>
          </a:bodyPr>
          <a:lstStyle/>
          <a:p>
            <a:pPr algn="ctr"/>
            <a:r>
              <a:rPr lang="en-NZ" sz="1400" dirty="0"/>
              <a:t>On our last holiday we spent 3 weeks in India!</a:t>
            </a:r>
          </a:p>
        </p:txBody>
      </p:sp>
      <p:sp>
        <p:nvSpPr>
          <p:cNvPr id="20" name="TextBox 19">
            <a:extLst>
              <a:ext uri="{FF2B5EF4-FFF2-40B4-BE49-F238E27FC236}">
                <a16:creationId xmlns:a16="http://schemas.microsoft.com/office/drawing/2014/main" id="{29F9C787-71FF-431D-9C09-5A2AF0551E17}"/>
              </a:ext>
            </a:extLst>
          </p:cNvPr>
          <p:cNvSpPr txBox="1"/>
          <p:nvPr/>
        </p:nvSpPr>
        <p:spPr>
          <a:xfrm rot="18632774">
            <a:off x="6745260" y="5136348"/>
            <a:ext cx="2324100" cy="523220"/>
          </a:xfrm>
          <a:prstGeom prst="rect">
            <a:avLst/>
          </a:prstGeom>
          <a:noFill/>
        </p:spPr>
        <p:txBody>
          <a:bodyPr wrap="square" rtlCol="0">
            <a:spAutoFit/>
          </a:bodyPr>
          <a:lstStyle/>
          <a:p>
            <a:pPr algn="ctr"/>
            <a:r>
              <a:rPr lang="en-NZ" sz="1400" dirty="0"/>
              <a:t>We lived in India for 3 years!</a:t>
            </a:r>
          </a:p>
        </p:txBody>
      </p:sp>
      <p:sp>
        <p:nvSpPr>
          <p:cNvPr id="21" name="TextBox 20">
            <a:extLst>
              <a:ext uri="{FF2B5EF4-FFF2-40B4-BE49-F238E27FC236}">
                <a16:creationId xmlns:a16="http://schemas.microsoft.com/office/drawing/2014/main" id="{01D2CEA3-A201-4374-9243-00187D540308}"/>
              </a:ext>
            </a:extLst>
          </p:cNvPr>
          <p:cNvSpPr txBox="1"/>
          <p:nvPr/>
        </p:nvSpPr>
        <p:spPr>
          <a:xfrm rot="18632774">
            <a:off x="8168361" y="5182649"/>
            <a:ext cx="2636752" cy="523220"/>
          </a:xfrm>
          <a:prstGeom prst="rect">
            <a:avLst/>
          </a:prstGeom>
          <a:noFill/>
        </p:spPr>
        <p:txBody>
          <a:bodyPr wrap="square" rtlCol="0">
            <a:spAutoFit/>
          </a:bodyPr>
          <a:lstStyle/>
          <a:p>
            <a:pPr algn="ctr"/>
            <a:r>
              <a:rPr lang="en-NZ" sz="1400" dirty="0"/>
              <a:t>We live in an Indian community in New Zealand</a:t>
            </a:r>
          </a:p>
        </p:txBody>
      </p:sp>
      <p:sp>
        <p:nvSpPr>
          <p:cNvPr id="22" name="TextBox 21">
            <a:extLst>
              <a:ext uri="{FF2B5EF4-FFF2-40B4-BE49-F238E27FC236}">
                <a16:creationId xmlns:a16="http://schemas.microsoft.com/office/drawing/2014/main" id="{00B67804-1E58-47BD-B89A-678C6F865629}"/>
              </a:ext>
            </a:extLst>
          </p:cNvPr>
          <p:cNvSpPr txBox="1"/>
          <p:nvPr/>
        </p:nvSpPr>
        <p:spPr>
          <a:xfrm>
            <a:off x="658367" y="4316659"/>
            <a:ext cx="967429" cy="369332"/>
          </a:xfrm>
          <a:prstGeom prst="rect">
            <a:avLst/>
          </a:prstGeom>
          <a:noFill/>
        </p:spPr>
        <p:txBody>
          <a:bodyPr wrap="square" rtlCol="0">
            <a:spAutoFit/>
          </a:bodyPr>
          <a:lstStyle/>
          <a:p>
            <a:pPr algn="ctr"/>
            <a:r>
              <a:rPr lang="en-NZ" b="1" dirty="0"/>
              <a:t>Denial</a:t>
            </a:r>
          </a:p>
        </p:txBody>
      </p:sp>
      <p:sp>
        <p:nvSpPr>
          <p:cNvPr id="23" name="TextBox 22">
            <a:extLst>
              <a:ext uri="{FF2B5EF4-FFF2-40B4-BE49-F238E27FC236}">
                <a16:creationId xmlns:a16="http://schemas.microsoft.com/office/drawing/2014/main" id="{D681EBF3-9875-4FBF-B495-F53BA76057AD}"/>
              </a:ext>
            </a:extLst>
          </p:cNvPr>
          <p:cNvSpPr txBox="1"/>
          <p:nvPr/>
        </p:nvSpPr>
        <p:spPr>
          <a:xfrm>
            <a:off x="10472190" y="4319101"/>
            <a:ext cx="1507029" cy="369332"/>
          </a:xfrm>
          <a:prstGeom prst="rect">
            <a:avLst/>
          </a:prstGeom>
          <a:noFill/>
        </p:spPr>
        <p:txBody>
          <a:bodyPr wrap="square" rtlCol="0">
            <a:spAutoFit/>
          </a:bodyPr>
          <a:lstStyle/>
          <a:p>
            <a:pPr algn="ctr"/>
            <a:r>
              <a:rPr lang="en-NZ" b="1" dirty="0"/>
              <a:t>Integration</a:t>
            </a:r>
          </a:p>
        </p:txBody>
      </p:sp>
    </p:spTree>
    <p:extLst>
      <p:ext uri="{BB962C8B-B14F-4D97-AF65-F5344CB8AC3E}">
        <p14:creationId xmlns:p14="http://schemas.microsoft.com/office/powerpoint/2010/main" val="39892914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50453-281C-49C9-8E8F-30154022B3C6}"/>
              </a:ext>
            </a:extLst>
          </p:cNvPr>
          <p:cNvSpPr>
            <a:spLocks noGrp="1"/>
          </p:cNvSpPr>
          <p:nvPr>
            <p:ph type="title"/>
          </p:nvPr>
        </p:nvSpPr>
        <p:spPr/>
        <p:txBody>
          <a:bodyPr/>
          <a:lstStyle/>
          <a:p>
            <a:r>
              <a:rPr lang="en-NZ" dirty="0"/>
              <a:t>Cultural Competency in Health Care</a:t>
            </a:r>
          </a:p>
        </p:txBody>
      </p:sp>
      <p:sp>
        <p:nvSpPr>
          <p:cNvPr id="3" name="Content Placeholder 2">
            <a:extLst>
              <a:ext uri="{FF2B5EF4-FFF2-40B4-BE49-F238E27FC236}">
                <a16:creationId xmlns:a16="http://schemas.microsoft.com/office/drawing/2014/main" id="{A9CFCEA4-827B-43EA-B95E-460935504C5A}"/>
              </a:ext>
            </a:extLst>
          </p:cNvPr>
          <p:cNvSpPr>
            <a:spLocks noGrp="1"/>
          </p:cNvSpPr>
          <p:nvPr>
            <p:ph idx="1"/>
          </p:nvPr>
        </p:nvSpPr>
        <p:spPr>
          <a:xfrm>
            <a:off x="736600" y="2336800"/>
            <a:ext cx="9179767" cy="4234208"/>
          </a:xfrm>
        </p:spPr>
        <p:txBody>
          <a:bodyPr>
            <a:normAutofit fontScale="85000" lnSpcReduction="20000"/>
          </a:bodyPr>
          <a:lstStyle/>
          <a:p>
            <a:r>
              <a:rPr lang="en-NZ" dirty="0"/>
              <a:t>Culture</a:t>
            </a:r>
          </a:p>
          <a:p>
            <a:pPr lvl="1"/>
            <a:r>
              <a:rPr lang="en-NZ" dirty="0"/>
              <a:t>One’s beliefs, rituals, customs, and practices that guide thinking</a:t>
            </a:r>
          </a:p>
          <a:p>
            <a:r>
              <a:rPr lang="en-NZ" dirty="0"/>
              <a:t>Cultural difference</a:t>
            </a:r>
          </a:p>
          <a:p>
            <a:r>
              <a:rPr lang="en-NZ" dirty="0"/>
              <a:t>Cultural competency </a:t>
            </a:r>
          </a:p>
          <a:p>
            <a:pPr lvl="1"/>
            <a:r>
              <a:rPr lang="en-NZ" dirty="0"/>
              <a:t>Honour and respect the beliefs, language, interpersonal behaviours</a:t>
            </a:r>
          </a:p>
          <a:p>
            <a:r>
              <a:rPr lang="en-NZ" dirty="0"/>
              <a:t>Explanatory Model</a:t>
            </a:r>
          </a:p>
          <a:p>
            <a:pPr lvl="1"/>
            <a:r>
              <a:rPr lang="en-NZ" dirty="0"/>
              <a:t>The belief system that people from a given culture have about what has caused their illness and what the illness does to them.</a:t>
            </a:r>
          </a:p>
          <a:p>
            <a:pPr lvl="1"/>
            <a:r>
              <a:rPr lang="en-NZ" dirty="0"/>
              <a:t>Patients’ beliefs about what will help cure them depend on their explanatory model</a:t>
            </a:r>
          </a:p>
          <a:p>
            <a:r>
              <a:rPr lang="en-NZ" dirty="0"/>
              <a:t>Social Factors</a:t>
            </a:r>
          </a:p>
          <a:p>
            <a:pPr lvl="1"/>
            <a:r>
              <a:rPr lang="en-NZ" dirty="0"/>
              <a:t>Environmental factors which affect how the family functions</a:t>
            </a:r>
          </a:p>
          <a:p>
            <a:r>
              <a:rPr lang="en-NZ" dirty="0"/>
              <a:t>Acculturation / Assimilation</a:t>
            </a:r>
          </a:p>
          <a:p>
            <a:pPr lvl="1"/>
            <a:r>
              <a:rPr lang="en-NZ" dirty="0"/>
              <a:t>The process of acquiring a second culture.</a:t>
            </a:r>
          </a:p>
          <a:p>
            <a:pPr lvl="1"/>
            <a:r>
              <a:rPr lang="en-NZ" dirty="0"/>
              <a:t>Assimilation is the process of replacing one’s first culture with a second culture</a:t>
            </a:r>
          </a:p>
        </p:txBody>
      </p:sp>
      <p:pic>
        <p:nvPicPr>
          <p:cNvPr id="4" name="Image1">
            <a:extLst>
              <a:ext uri="{FF2B5EF4-FFF2-40B4-BE49-F238E27FC236}">
                <a16:creationId xmlns:a16="http://schemas.microsoft.com/office/drawing/2014/main" id="{A3C2C458-F47F-4E72-930E-F9059951FB5C}"/>
              </a:ext>
            </a:extLst>
          </p:cNvPr>
          <p:cNvPicPr/>
          <p:nvPr/>
        </p:nvPicPr>
        <p:blipFill>
          <a:blip r:embed="rId3">
            <a:lum/>
            <a:alphaModFix/>
          </a:blip>
          <a:srcRect/>
          <a:stretch>
            <a:fillRect/>
          </a:stretch>
        </p:blipFill>
        <p:spPr>
          <a:xfrm>
            <a:off x="10230679" y="5870713"/>
            <a:ext cx="1664312" cy="700295"/>
          </a:xfrm>
          <a:prstGeom prst="rect">
            <a:avLst/>
          </a:prstGeom>
          <a:noFill/>
          <a:ln>
            <a:noFill/>
            <a:prstDash/>
          </a:ln>
        </p:spPr>
      </p:pic>
    </p:spTree>
    <p:extLst>
      <p:ext uri="{BB962C8B-B14F-4D97-AF65-F5344CB8AC3E}">
        <p14:creationId xmlns:p14="http://schemas.microsoft.com/office/powerpoint/2010/main" val="20713630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48418-90C3-4AF9-933F-276B7508C001}"/>
              </a:ext>
            </a:extLst>
          </p:cNvPr>
          <p:cNvSpPr>
            <a:spLocks noGrp="1"/>
          </p:cNvSpPr>
          <p:nvPr>
            <p:ph type="title"/>
          </p:nvPr>
        </p:nvSpPr>
        <p:spPr/>
        <p:txBody>
          <a:bodyPr/>
          <a:lstStyle/>
          <a:p>
            <a:r>
              <a:rPr lang="en-NZ" dirty="0"/>
              <a:t>Culture Impacts on Clinical Care</a:t>
            </a:r>
          </a:p>
        </p:txBody>
      </p:sp>
      <p:sp>
        <p:nvSpPr>
          <p:cNvPr id="3" name="Content Placeholder 2">
            <a:extLst>
              <a:ext uri="{FF2B5EF4-FFF2-40B4-BE49-F238E27FC236}">
                <a16:creationId xmlns:a16="http://schemas.microsoft.com/office/drawing/2014/main" id="{8A47E6DE-10AA-4963-B72A-1EE1E076D310}"/>
              </a:ext>
            </a:extLst>
          </p:cNvPr>
          <p:cNvSpPr>
            <a:spLocks noGrp="1"/>
          </p:cNvSpPr>
          <p:nvPr>
            <p:ph idx="1"/>
          </p:nvPr>
        </p:nvSpPr>
        <p:spPr>
          <a:xfrm>
            <a:off x="1154954" y="2603500"/>
            <a:ext cx="9652746" cy="3848100"/>
          </a:xfrm>
        </p:spPr>
        <p:txBody>
          <a:bodyPr>
            <a:normAutofit/>
          </a:bodyPr>
          <a:lstStyle/>
          <a:p>
            <a:r>
              <a:rPr lang="en-NZ" dirty="0"/>
              <a:t>3 cultures that influence outcome</a:t>
            </a:r>
          </a:p>
          <a:p>
            <a:pPr lvl="1"/>
            <a:r>
              <a:rPr lang="en-NZ" dirty="0"/>
              <a:t>Patient’s (own cultural beliefs, values and behaviours of personal life experiences)</a:t>
            </a:r>
          </a:p>
          <a:p>
            <a:pPr lvl="1"/>
            <a:r>
              <a:rPr lang="en-NZ" dirty="0"/>
              <a:t>Clinicians</a:t>
            </a:r>
          </a:p>
          <a:p>
            <a:pPr lvl="1"/>
            <a:r>
              <a:rPr lang="en-NZ" dirty="0"/>
              <a:t>Culture of Medicine (Patient autonomy, value placed on science)</a:t>
            </a:r>
          </a:p>
          <a:p>
            <a:pPr lvl="1"/>
            <a:endParaRPr lang="en-NZ" dirty="0"/>
          </a:p>
          <a:p>
            <a:r>
              <a:rPr lang="en-NZ" dirty="0"/>
              <a:t>Patient Centred</a:t>
            </a:r>
          </a:p>
          <a:p>
            <a:pPr lvl="1"/>
            <a:r>
              <a:rPr lang="en-NZ" dirty="0"/>
              <a:t>Assess cultural issues</a:t>
            </a:r>
          </a:p>
          <a:p>
            <a:pPr lvl="1"/>
            <a:r>
              <a:rPr lang="en-NZ" dirty="0"/>
              <a:t>Explore the meaning of the illness</a:t>
            </a:r>
          </a:p>
          <a:p>
            <a:pPr lvl="1"/>
            <a:r>
              <a:rPr lang="en-NZ" dirty="0"/>
              <a:t>Determine the social context</a:t>
            </a:r>
          </a:p>
          <a:p>
            <a:pPr lvl="1"/>
            <a:r>
              <a:rPr lang="en-NZ" dirty="0"/>
              <a:t>Engage negotiation</a:t>
            </a:r>
          </a:p>
        </p:txBody>
      </p:sp>
    </p:spTree>
    <p:extLst>
      <p:ext uri="{BB962C8B-B14F-4D97-AF65-F5344CB8AC3E}">
        <p14:creationId xmlns:p14="http://schemas.microsoft.com/office/powerpoint/2010/main" val="16672955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A3D06-47AA-4459-B871-C681287DEF1D}"/>
              </a:ext>
            </a:extLst>
          </p:cNvPr>
          <p:cNvSpPr>
            <a:spLocks noGrp="1"/>
          </p:cNvSpPr>
          <p:nvPr>
            <p:ph type="title"/>
          </p:nvPr>
        </p:nvSpPr>
        <p:spPr/>
        <p:txBody>
          <a:bodyPr/>
          <a:lstStyle/>
          <a:p>
            <a:r>
              <a:rPr lang="en-NZ" dirty="0"/>
              <a:t>Effective Communication</a:t>
            </a:r>
          </a:p>
        </p:txBody>
      </p:sp>
      <p:sp>
        <p:nvSpPr>
          <p:cNvPr id="3" name="Content Placeholder 2">
            <a:extLst>
              <a:ext uri="{FF2B5EF4-FFF2-40B4-BE49-F238E27FC236}">
                <a16:creationId xmlns:a16="http://schemas.microsoft.com/office/drawing/2014/main" id="{16CF1326-DFB9-4CE1-BCA9-5D4B4A210B04}"/>
              </a:ext>
            </a:extLst>
          </p:cNvPr>
          <p:cNvSpPr>
            <a:spLocks noGrp="1"/>
          </p:cNvSpPr>
          <p:nvPr>
            <p:ph idx="1"/>
          </p:nvPr>
        </p:nvSpPr>
        <p:spPr>
          <a:xfrm>
            <a:off x="1154954" y="2603500"/>
            <a:ext cx="9690845" cy="3416300"/>
          </a:xfrm>
        </p:spPr>
        <p:txBody>
          <a:bodyPr>
            <a:normAutofit/>
          </a:bodyPr>
          <a:lstStyle/>
          <a:p>
            <a:r>
              <a:rPr lang="en-NZ" sz="2000" dirty="0"/>
              <a:t>Improved patient satisfaction, adherence and health outcomes</a:t>
            </a:r>
          </a:p>
          <a:p>
            <a:r>
              <a:rPr lang="en-NZ" sz="2000" dirty="0"/>
              <a:t>Telephone Survey in the USA (19%)</a:t>
            </a:r>
          </a:p>
          <a:p>
            <a:pPr lvl="1"/>
            <a:r>
              <a:rPr lang="en-NZ" sz="1800" dirty="0"/>
              <a:t>Had trouble understanding their doctor, felt their doctor did not listen and felt there were questions they could not ask</a:t>
            </a:r>
          </a:p>
          <a:p>
            <a:pPr lvl="1"/>
            <a:r>
              <a:rPr lang="en-NZ" sz="1800" dirty="0"/>
              <a:t>16% whites, 23% African Americans, 33% Hispanics, 27% Asian Americans</a:t>
            </a:r>
          </a:p>
        </p:txBody>
      </p:sp>
    </p:spTree>
    <p:extLst>
      <p:ext uri="{BB962C8B-B14F-4D97-AF65-F5344CB8AC3E}">
        <p14:creationId xmlns:p14="http://schemas.microsoft.com/office/powerpoint/2010/main" val="3286778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3EF8A-D31C-41B8-9A71-C0CA1A7AA652}"/>
              </a:ext>
            </a:extLst>
          </p:cNvPr>
          <p:cNvSpPr>
            <a:spLocks noGrp="1"/>
          </p:cNvSpPr>
          <p:nvPr>
            <p:ph type="title"/>
          </p:nvPr>
        </p:nvSpPr>
        <p:spPr/>
        <p:txBody>
          <a:bodyPr/>
          <a:lstStyle/>
          <a:p>
            <a:r>
              <a:rPr lang="en-NZ" dirty="0"/>
              <a:t>Family Dynamics</a:t>
            </a:r>
          </a:p>
        </p:txBody>
      </p:sp>
      <p:sp>
        <p:nvSpPr>
          <p:cNvPr id="3" name="Content Placeholder 2">
            <a:extLst>
              <a:ext uri="{FF2B5EF4-FFF2-40B4-BE49-F238E27FC236}">
                <a16:creationId xmlns:a16="http://schemas.microsoft.com/office/drawing/2014/main" id="{628FA8A8-4D80-40BA-8DBA-7D00063FCE36}"/>
              </a:ext>
            </a:extLst>
          </p:cNvPr>
          <p:cNvSpPr>
            <a:spLocks noGrp="1"/>
          </p:cNvSpPr>
          <p:nvPr>
            <p:ph idx="1"/>
          </p:nvPr>
        </p:nvSpPr>
        <p:spPr/>
        <p:txBody>
          <a:bodyPr/>
          <a:lstStyle/>
          <a:p>
            <a:r>
              <a:rPr lang="en-NZ" dirty="0"/>
              <a:t>We take for granted that patients wish to make decisions for their own healthcare</a:t>
            </a:r>
          </a:p>
          <a:p>
            <a:r>
              <a:rPr lang="en-NZ" dirty="0"/>
              <a:t>Family members and others may be very involved</a:t>
            </a:r>
          </a:p>
          <a:p>
            <a:r>
              <a:rPr lang="en-NZ" dirty="0"/>
              <a:t>The patient and family ay look to a specific authority figure</a:t>
            </a:r>
          </a:p>
          <a:p>
            <a:r>
              <a:rPr lang="en-NZ" dirty="0"/>
              <a:t>They may wish to exclude the patient from the decision – undue stress</a:t>
            </a:r>
          </a:p>
          <a:p>
            <a:r>
              <a:rPr lang="en-NZ" dirty="0"/>
              <a:t>Need to negotiate carefully</a:t>
            </a:r>
          </a:p>
        </p:txBody>
      </p:sp>
    </p:spTree>
    <p:extLst>
      <p:ext uri="{BB962C8B-B14F-4D97-AF65-F5344CB8AC3E}">
        <p14:creationId xmlns:p14="http://schemas.microsoft.com/office/powerpoint/2010/main" val="166149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96812-B61D-4C3B-8A77-6CA7FFFF4FDD}"/>
              </a:ext>
            </a:extLst>
          </p:cNvPr>
          <p:cNvSpPr>
            <a:spLocks noGrp="1"/>
          </p:cNvSpPr>
          <p:nvPr>
            <p:ph type="title"/>
          </p:nvPr>
        </p:nvSpPr>
        <p:spPr/>
        <p:txBody>
          <a:bodyPr/>
          <a:lstStyle/>
          <a:p>
            <a:r>
              <a:rPr lang="en-NZ" dirty="0"/>
              <a:t>Outline</a:t>
            </a:r>
          </a:p>
        </p:txBody>
      </p:sp>
      <p:sp>
        <p:nvSpPr>
          <p:cNvPr id="3" name="Content Placeholder 2">
            <a:extLst>
              <a:ext uri="{FF2B5EF4-FFF2-40B4-BE49-F238E27FC236}">
                <a16:creationId xmlns:a16="http://schemas.microsoft.com/office/drawing/2014/main" id="{F60C6910-CDD9-4AD8-BF21-BDD6C1CE52C6}"/>
              </a:ext>
            </a:extLst>
          </p:cNvPr>
          <p:cNvSpPr>
            <a:spLocks noGrp="1"/>
          </p:cNvSpPr>
          <p:nvPr>
            <p:ph idx="1"/>
          </p:nvPr>
        </p:nvSpPr>
        <p:spPr>
          <a:xfrm>
            <a:off x="1154955" y="2371852"/>
            <a:ext cx="8761412" cy="3980180"/>
          </a:xfrm>
        </p:spPr>
        <p:txBody>
          <a:bodyPr>
            <a:normAutofit fontScale="92500" lnSpcReduction="20000"/>
          </a:bodyPr>
          <a:lstStyle/>
          <a:p>
            <a:r>
              <a:rPr lang="en-NZ" dirty="0"/>
              <a:t>Introduction</a:t>
            </a:r>
          </a:p>
          <a:p>
            <a:r>
              <a:rPr lang="en-NZ" dirty="0"/>
              <a:t>The Impact of Culture</a:t>
            </a:r>
          </a:p>
          <a:p>
            <a:r>
              <a:rPr lang="en-NZ" dirty="0"/>
              <a:t>What is Cultural Competence?</a:t>
            </a:r>
          </a:p>
          <a:p>
            <a:r>
              <a:rPr lang="en-NZ" dirty="0"/>
              <a:t>What do you think?</a:t>
            </a:r>
          </a:p>
          <a:p>
            <a:r>
              <a:rPr lang="en-NZ" dirty="0"/>
              <a:t>Intercultural Development Continuum</a:t>
            </a:r>
          </a:p>
          <a:p>
            <a:r>
              <a:rPr lang="en-NZ" dirty="0"/>
              <a:t>Where am I?</a:t>
            </a:r>
          </a:p>
          <a:p>
            <a:r>
              <a:rPr lang="en-NZ" dirty="0"/>
              <a:t>Cultural Competency in Healthcare</a:t>
            </a:r>
          </a:p>
          <a:p>
            <a:r>
              <a:rPr lang="en-NZ" dirty="0"/>
              <a:t>Cultural Impacts in Clinical Care</a:t>
            </a:r>
          </a:p>
          <a:p>
            <a:r>
              <a:rPr lang="en-NZ" dirty="0"/>
              <a:t>Effective Communication</a:t>
            </a:r>
          </a:p>
          <a:p>
            <a:r>
              <a:rPr lang="en-NZ" dirty="0"/>
              <a:t>Family Dynamics</a:t>
            </a:r>
          </a:p>
          <a:p>
            <a:r>
              <a:rPr lang="en-NZ" dirty="0"/>
              <a:t>Summary</a:t>
            </a:r>
          </a:p>
          <a:p>
            <a:r>
              <a:rPr lang="en-NZ" dirty="0"/>
              <a:t>Potential Solutions</a:t>
            </a:r>
          </a:p>
          <a:p>
            <a:endParaRPr lang="en-NZ" dirty="0"/>
          </a:p>
        </p:txBody>
      </p:sp>
      <p:pic>
        <p:nvPicPr>
          <p:cNvPr id="4" name="Image1">
            <a:extLst>
              <a:ext uri="{FF2B5EF4-FFF2-40B4-BE49-F238E27FC236}">
                <a16:creationId xmlns:a16="http://schemas.microsoft.com/office/drawing/2014/main" id="{6D28B238-81FB-4BE6-BC16-9C4EE979D8A0}"/>
              </a:ext>
            </a:extLst>
          </p:cNvPr>
          <p:cNvPicPr/>
          <p:nvPr/>
        </p:nvPicPr>
        <p:blipFill>
          <a:blip r:embed="rId2">
            <a:lum/>
            <a:alphaModFix/>
          </a:blip>
          <a:srcRect/>
          <a:stretch>
            <a:fillRect/>
          </a:stretch>
        </p:blipFill>
        <p:spPr>
          <a:xfrm>
            <a:off x="10230679" y="5870713"/>
            <a:ext cx="1664312" cy="700295"/>
          </a:xfrm>
          <a:prstGeom prst="rect">
            <a:avLst/>
          </a:prstGeom>
          <a:noFill/>
          <a:ln>
            <a:noFill/>
            <a:prstDash/>
          </a:ln>
        </p:spPr>
      </p:pic>
    </p:spTree>
    <p:extLst>
      <p:ext uri="{BB962C8B-B14F-4D97-AF65-F5344CB8AC3E}">
        <p14:creationId xmlns:p14="http://schemas.microsoft.com/office/powerpoint/2010/main" val="1864826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5B846-35F5-4293-98E3-E698F096744A}"/>
              </a:ext>
            </a:extLst>
          </p:cNvPr>
          <p:cNvSpPr>
            <a:spLocks noGrp="1"/>
          </p:cNvSpPr>
          <p:nvPr>
            <p:ph type="title"/>
          </p:nvPr>
        </p:nvSpPr>
        <p:spPr/>
        <p:txBody>
          <a:bodyPr/>
          <a:lstStyle/>
          <a:p>
            <a:r>
              <a:rPr lang="en-NZ" dirty="0"/>
              <a:t>Summary</a:t>
            </a:r>
          </a:p>
        </p:txBody>
      </p:sp>
      <p:sp>
        <p:nvSpPr>
          <p:cNvPr id="3" name="Content Placeholder 2">
            <a:extLst>
              <a:ext uri="{FF2B5EF4-FFF2-40B4-BE49-F238E27FC236}">
                <a16:creationId xmlns:a16="http://schemas.microsoft.com/office/drawing/2014/main" id="{F152D62B-3008-48B9-8294-226B554BEFB0}"/>
              </a:ext>
            </a:extLst>
          </p:cNvPr>
          <p:cNvSpPr>
            <a:spLocks noGrp="1"/>
          </p:cNvSpPr>
          <p:nvPr>
            <p:ph idx="1"/>
          </p:nvPr>
        </p:nvSpPr>
        <p:spPr>
          <a:xfrm>
            <a:off x="1154954" y="2603500"/>
            <a:ext cx="9716245" cy="3733800"/>
          </a:xfrm>
        </p:spPr>
        <p:txBody>
          <a:bodyPr>
            <a:normAutofit lnSpcReduction="10000"/>
          </a:bodyPr>
          <a:lstStyle/>
          <a:p>
            <a:r>
              <a:rPr lang="en-NZ" dirty="0"/>
              <a:t>Being inter-culturally sensitive</a:t>
            </a:r>
          </a:p>
          <a:p>
            <a:pPr lvl="1"/>
            <a:r>
              <a:rPr lang="en-NZ" dirty="0"/>
              <a:t>Developing it requires systematic and intentional training for a processing of experiences.</a:t>
            </a:r>
          </a:p>
          <a:p>
            <a:pPr lvl="1"/>
            <a:r>
              <a:rPr lang="en-NZ" dirty="0"/>
              <a:t>Lack of orientation and processing may produce little to no increase or has the potential to undermine the pre-experience developmental orientation.</a:t>
            </a:r>
          </a:p>
          <a:p>
            <a:r>
              <a:rPr lang="en-NZ" dirty="0"/>
              <a:t>Cultural differences when misunderstood can lead to lack of trust and engagement</a:t>
            </a:r>
          </a:p>
          <a:p>
            <a:r>
              <a:rPr lang="en-NZ" dirty="0"/>
              <a:t>Attention to cross cultural issues</a:t>
            </a:r>
          </a:p>
          <a:p>
            <a:r>
              <a:rPr lang="en-NZ" dirty="0"/>
              <a:t>Use explanatory models- understand patient’s perspective</a:t>
            </a:r>
          </a:p>
          <a:p>
            <a:r>
              <a:rPr lang="en-NZ" dirty="0"/>
              <a:t>Patient based approach – assess core cross cultural issues, patient’s explanatory model and understanding the social context and negotiate for a mutually acceptable approach</a:t>
            </a:r>
          </a:p>
        </p:txBody>
      </p:sp>
    </p:spTree>
    <p:extLst>
      <p:ext uri="{BB962C8B-B14F-4D97-AF65-F5344CB8AC3E}">
        <p14:creationId xmlns:p14="http://schemas.microsoft.com/office/powerpoint/2010/main" val="8767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6D7D7-90DC-41DE-AEAF-B5741C8B91DE}"/>
              </a:ext>
            </a:extLst>
          </p:cNvPr>
          <p:cNvSpPr>
            <a:spLocks noGrp="1"/>
          </p:cNvSpPr>
          <p:nvPr>
            <p:ph type="title"/>
          </p:nvPr>
        </p:nvSpPr>
        <p:spPr/>
        <p:txBody>
          <a:bodyPr/>
          <a:lstStyle/>
          <a:p>
            <a:r>
              <a:rPr lang="en-NZ" dirty="0"/>
              <a:t>Potential Solutions</a:t>
            </a:r>
          </a:p>
        </p:txBody>
      </p:sp>
      <p:sp>
        <p:nvSpPr>
          <p:cNvPr id="3" name="Content Placeholder 2">
            <a:extLst>
              <a:ext uri="{FF2B5EF4-FFF2-40B4-BE49-F238E27FC236}">
                <a16:creationId xmlns:a16="http://schemas.microsoft.com/office/drawing/2014/main" id="{DC29C7E0-896E-476D-8244-92D850A60755}"/>
              </a:ext>
            </a:extLst>
          </p:cNvPr>
          <p:cNvSpPr>
            <a:spLocks noGrp="1"/>
          </p:cNvSpPr>
          <p:nvPr>
            <p:ph idx="1"/>
          </p:nvPr>
        </p:nvSpPr>
        <p:spPr>
          <a:xfrm>
            <a:off x="1154955" y="2413000"/>
            <a:ext cx="8761412" cy="4158008"/>
          </a:xfrm>
        </p:spPr>
        <p:txBody>
          <a:bodyPr>
            <a:normAutofit/>
          </a:bodyPr>
          <a:lstStyle/>
          <a:p>
            <a:r>
              <a:rPr lang="en-NZ" dirty="0"/>
              <a:t>Develop individual multi-cultural awareness</a:t>
            </a:r>
          </a:p>
          <a:p>
            <a:r>
              <a:rPr lang="en-NZ" dirty="0"/>
              <a:t>Introduce health promoters</a:t>
            </a:r>
          </a:p>
          <a:p>
            <a:r>
              <a:rPr lang="en-NZ" dirty="0"/>
              <a:t>Multi-lingual information packages</a:t>
            </a:r>
          </a:p>
          <a:p>
            <a:r>
              <a:rPr lang="en-NZ" dirty="0"/>
              <a:t>Cultural support and interest groups</a:t>
            </a:r>
          </a:p>
          <a:p>
            <a:r>
              <a:rPr lang="en-NZ" dirty="0"/>
              <a:t>Asian heath champions: </a:t>
            </a:r>
            <a:r>
              <a:rPr lang="en-NZ" dirty="0">
                <a:hlinkClick r:id="rId3"/>
              </a:rPr>
              <a:t>www.acma.org.nz</a:t>
            </a:r>
            <a:endParaRPr lang="en-NZ" dirty="0"/>
          </a:p>
          <a:p>
            <a:r>
              <a:rPr lang="en-NZ" dirty="0"/>
              <a:t>Participate in GLMS CME Program</a:t>
            </a:r>
          </a:p>
        </p:txBody>
      </p:sp>
      <p:pic>
        <p:nvPicPr>
          <p:cNvPr id="4" name="Image1">
            <a:extLst>
              <a:ext uri="{FF2B5EF4-FFF2-40B4-BE49-F238E27FC236}">
                <a16:creationId xmlns:a16="http://schemas.microsoft.com/office/drawing/2014/main" id="{B5324BF8-E347-49F5-B841-75D197D0F18B}"/>
              </a:ext>
            </a:extLst>
          </p:cNvPr>
          <p:cNvPicPr/>
          <p:nvPr/>
        </p:nvPicPr>
        <p:blipFill>
          <a:blip r:embed="rId4">
            <a:lum/>
            <a:alphaModFix/>
          </a:blip>
          <a:srcRect/>
          <a:stretch>
            <a:fillRect/>
          </a:stretch>
        </p:blipFill>
        <p:spPr>
          <a:xfrm>
            <a:off x="10230679" y="5870713"/>
            <a:ext cx="1664312" cy="700295"/>
          </a:xfrm>
          <a:prstGeom prst="rect">
            <a:avLst/>
          </a:prstGeom>
          <a:noFill/>
          <a:ln>
            <a:noFill/>
            <a:prstDash/>
          </a:ln>
        </p:spPr>
      </p:pic>
    </p:spTree>
    <p:extLst>
      <p:ext uri="{BB962C8B-B14F-4D97-AF65-F5344CB8AC3E}">
        <p14:creationId xmlns:p14="http://schemas.microsoft.com/office/powerpoint/2010/main" val="1586219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A66EDF05-AD15-6F46-A396-33EC2F15F277}"/>
              </a:ext>
            </a:extLst>
          </p:cNvPr>
          <p:cNvSpPr>
            <a:spLocks noGrp="1"/>
          </p:cNvSpPr>
          <p:nvPr>
            <p:ph idx="1"/>
          </p:nvPr>
        </p:nvSpPr>
        <p:spPr>
          <a:xfrm>
            <a:off x="1154955" y="3060700"/>
            <a:ext cx="8761412" cy="2959100"/>
          </a:xfrm>
        </p:spPr>
        <p:txBody>
          <a:bodyPr>
            <a:normAutofit/>
          </a:bodyPr>
          <a:lstStyle/>
          <a:p>
            <a:pPr marL="0" indent="0" algn="ctr">
              <a:buNone/>
            </a:pPr>
            <a:r>
              <a:rPr lang="en-US" sz="4400" dirty="0"/>
              <a:t>Thank You!</a:t>
            </a:r>
          </a:p>
          <a:p>
            <a:pPr marL="0" indent="0" algn="ctr">
              <a:buNone/>
            </a:pPr>
            <a:r>
              <a:rPr lang="en-US" sz="4400" dirty="0"/>
              <a:t>&amp; </a:t>
            </a:r>
          </a:p>
          <a:p>
            <a:pPr marL="0" indent="0" algn="ctr">
              <a:buNone/>
            </a:pPr>
            <a:r>
              <a:rPr lang="en-US" sz="4400" dirty="0"/>
              <a:t>Questions?</a:t>
            </a:r>
          </a:p>
        </p:txBody>
      </p:sp>
      <p:pic>
        <p:nvPicPr>
          <p:cNvPr id="8" name="Image1">
            <a:extLst>
              <a:ext uri="{FF2B5EF4-FFF2-40B4-BE49-F238E27FC236}">
                <a16:creationId xmlns:a16="http://schemas.microsoft.com/office/drawing/2014/main" id="{23C79882-B194-D546-BE7F-4330DECB0618}"/>
              </a:ext>
            </a:extLst>
          </p:cNvPr>
          <p:cNvPicPr/>
          <p:nvPr/>
        </p:nvPicPr>
        <p:blipFill>
          <a:blip r:embed="rId2">
            <a:lum/>
            <a:alphaModFix/>
          </a:blip>
          <a:srcRect/>
          <a:stretch>
            <a:fillRect/>
          </a:stretch>
        </p:blipFill>
        <p:spPr>
          <a:xfrm>
            <a:off x="10230679" y="5870713"/>
            <a:ext cx="1664312" cy="700295"/>
          </a:xfrm>
          <a:prstGeom prst="rect">
            <a:avLst/>
          </a:prstGeom>
          <a:noFill/>
          <a:ln>
            <a:noFill/>
            <a:prstDash/>
          </a:ln>
        </p:spPr>
      </p:pic>
    </p:spTree>
    <p:extLst>
      <p:ext uri="{BB962C8B-B14F-4D97-AF65-F5344CB8AC3E}">
        <p14:creationId xmlns:p14="http://schemas.microsoft.com/office/powerpoint/2010/main" val="2664096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A3446-4E51-4C2F-8A61-8F73E4D24CBD}"/>
              </a:ext>
            </a:extLst>
          </p:cNvPr>
          <p:cNvSpPr>
            <a:spLocks noGrp="1"/>
          </p:cNvSpPr>
          <p:nvPr>
            <p:ph type="title"/>
          </p:nvPr>
        </p:nvSpPr>
        <p:spPr/>
        <p:txBody>
          <a:bodyPr/>
          <a:lstStyle/>
          <a:p>
            <a:r>
              <a:rPr lang="en-NZ" dirty="0"/>
              <a:t>The Impact of Culture</a:t>
            </a:r>
          </a:p>
        </p:txBody>
      </p:sp>
      <p:sp>
        <p:nvSpPr>
          <p:cNvPr id="3" name="Content Placeholder 2">
            <a:extLst>
              <a:ext uri="{FF2B5EF4-FFF2-40B4-BE49-F238E27FC236}">
                <a16:creationId xmlns:a16="http://schemas.microsoft.com/office/drawing/2014/main" id="{C1EF61A6-D898-44C9-9123-83DAF4002125}"/>
              </a:ext>
            </a:extLst>
          </p:cNvPr>
          <p:cNvSpPr>
            <a:spLocks noGrp="1"/>
          </p:cNvSpPr>
          <p:nvPr>
            <p:ph idx="1"/>
          </p:nvPr>
        </p:nvSpPr>
        <p:spPr>
          <a:xfrm>
            <a:off x="1154954" y="3035300"/>
            <a:ext cx="9551145" cy="2984500"/>
          </a:xfrm>
        </p:spPr>
        <p:txBody>
          <a:bodyPr/>
          <a:lstStyle/>
          <a:p>
            <a:r>
              <a:rPr lang="en-NZ" sz="2800" b="1" dirty="0"/>
              <a:t>“Our own culture is like water to a fish. It sustains us. We live and breath through it”</a:t>
            </a:r>
          </a:p>
          <a:p>
            <a:pPr lvl="1"/>
            <a:r>
              <a:rPr lang="en-NZ" dirty="0" err="1"/>
              <a:t>Tompenaars</a:t>
            </a:r>
            <a:r>
              <a:rPr lang="en-NZ" dirty="0"/>
              <a:t>, F. and Hampden-Turner, C. (2005) </a:t>
            </a:r>
            <a:r>
              <a:rPr lang="en-NZ" i="1" dirty="0"/>
              <a:t>Riding the Waves of Culture: Understanding Cultural Diversity in Business </a:t>
            </a:r>
            <a:r>
              <a:rPr lang="en-NZ" dirty="0"/>
              <a:t>(Nicholas </a:t>
            </a:r>
            <a:r>
              <a:rPr lang="en-NZ" dirty="0" err="1"/>
              <a:t>Brealey</a:t>
            </a:r>
            <a:r>
              <a:rPr lang="en-NZ" dirty="0"/>
              <a:t>, UK)</a:t>
            </a:r>
          </a:p>
        </p:txBody>
      </p:sp>
      <p:pic>
        <p:nvPicPr>
          <p:cNvPr id="4" name="Image1">
            <a:extLst>
              <a:ext uri="{FF2B5EF4-FFF2-40B4-BE49-F238E27FC236}">
                <a16:creationId xmlns:a16="http://schemas.microsoft.com/office/drawing/2014/main" id="{1E70B846-82F8-4F25-9AC0-48E6DB801C7B}"/>
              </a:ext>
            </a:extLst>
          </p:cNvPr>
          <p:cNvPicPr/>
          <p:nvPr/>
        </p:nvPicPr>
        <p:blipFill>
          <a:blip r:embed="rId2">
            <a:lum/>
            <a:alphaModFix/>
          </a:blip>
          <a:srcRect/>
          <a:stretch>
            <a:fillRect/>
          </a:stretch>
        </p:blipFill>
        <p:spPr>
          <a:xfrm>
            <a:off x="10230679" y="5870713"/>
            <a:ext cx="1664312" cy="700295"/>
          </a:xfrm>
          <a:prstGeom prst="rect">
            <a:avLst/>
          </a:prstGeom>
          <a:noFill/>
          <a:ln>
            <a:noFill/>
            <a:prstDash/>
          </a:ln>
        </p:spPr>
      </p:pic>
    </p:spTree>
    <p:extLst>
      <p:ext uri="{BB962C8B-B14F-4D97-AF65-F5344CB8AC3E}">
        <p14:creationId xmlns:p14="http://schemas.microsoft.com/office/powerpoint/2010/main" val="3561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F25D5-9BBF-41E8-A949-8BDD73849689}"/>
              </a:ext>
            </a:extLst>
          </p:cNvPr>
          <p:cNvSpPr>
            <a:spLocks noGrp="1"/>
          </p:cNvSpPr>
          <p:nvPr>
            <p:ph type="title"/>
          </p:nvPr>
        </p:nvSpPr>
        <p:spPr/>
        <p:txBody>
          <a:bodyPr/>
          <a:lstStyle/>
          <a:p>
            <a:r>
              <a:rPr lang="en-NZ" dirty="0"/>
              <a:t>What is Cultural Competence?</a:t>
            </a:r>
          </a:p>
        </p:txBody>
      </p:sp>
      <p:sp>
        <p:nvSpPr>
          <p:cNvPr id="8" name="Content Placeholder 7">
            <a:extLst>
              <a:ext uri="{FF2B5EF4-FFF2-40B4-BE49-F238E27FC236}">
                <a16:creationId xmlns:a16="http://schemas.microsoft.com/office/drawing/2014/main" id="{7E99738C-4B19-4978-A0BC-CC0F6B68DFBA}"/>
              </a:ext>
            </a:extLst>
          </p:cNvPr>
          <p:cNvSpPr>
            <a:spLocks noGrp="1"/>
          </p:cNvSpPr>
          <p:nvPr>
            <p:ph idx="1"/>
          </p:nvPr>
        </p:nvSpPr>
        <p:spPr>
          <a:xfrm>
            <a:off x="903162" y="2404720"/>
            <a:ext cx="9314263" cy="4140388"/>
          </a:xfrm>
        </p:spPr>
        <p:txBody>
          <a:bodyPr>
            <a:normAutofit fontScale="92500" lnSpcReduction="20000"/>
          </a:bodyPr>
          <a:lstStyle/>
          <a:p>
            <a:r>
              <a:rPr lang="en-NZ" dirty="0"/>
              <a:t>The capability to shift cultural perspectives and adapt behaviour to cultural commonality and difference in order to successfully accomplish cross-cultural goals.</a:t>
            </a:r>
          </a:p>
          <a:p>
            <a:endParaRPr lang="en-NZ" dirty="0"/>
          </a:p>
          <a:p>
            <a:r>
              <a:rPr lang="en-NZ" dirty="0"/>
              <a:t>Cultural competence is:</a:t>
            </a:r>
          </a:p>
          <a:p>
            <a:pPr lvl="1"/>
            <a:r>
              <a:rPr lang="en-NZ" dirty="0"/>
              <a:t>Developmental</a:t>
            </a:r>
          </a:p>
          <a:p>
            <a:pPr lvl="1"/>
            <a:r>
              <a:rPr lang="en-NZ" dirty="0"/>
              <a:t>Learned</a:t>
            </a:r>
          </a:p>
          <a:p>
            <a:endParaRPr lang="en-NZ" dirty="0"/>
          </a:p>
          <a:p>
            <a:r>
              <a:rPr lang="en-NZ" dirty="0"/>
              <a:t>Four components:</a:t>
            </a:r>
          </a:p>
          <a:p>
            <a:pPr lvl="1"/>
            <a:r>
              <a:rPr lang="en-NZ" dirty="0"/>
              <a:t>Cultural awareness</a:t>
            </a:r>
          </a:p>
          <a:p>
            <a:pPr lvl="1"/>
            <a:r>
              <a:rPr lang="en-NZ" dirty="0"/>
              <a:t>Sensitivity</a:t>
            </a:r>
          </a:p>
          <a:p>
            <a:pPr lvl="1"/>
            <a:r>
              <a:rPr lang="en-NZ" dirty="0"/>
              <a:t>Knowledge</a:t>
            </a:r>
          </a:p>
          <a:p>
            <a:pPr lvl="1"/>
            <a:r>
              <a:rPr lang="en-NZ" dirty="0"/>
              <a:t>Skills</a:t>
            </a:r>
          </a:p>
        </p:txBody>
      </p:sp>
      <p:graphicFrame>
        <p:nvGraphicFramePr>
          <p:cNvPr id="12" name="Diagram 11">
            <a:extLst>
              <a:ext uri="{FF2B5EF4-FFF2-40B4-BE49-F238E27FC236}">
                <a16:creationId xmlns:a16="http://schemas.microsoft.com/office/drawing/2014/main" id="{E25E848B-0377-4D0B-BCD9-195D93436179}"/>
              </a:ext>
            </a:extLst>
          </p:cNvPr>
          <p:cNvGraphicFramePr/>
          <p:nvPr>
            <p:extLst>
              <p:ext uri="{D42A27DB-BD31-4B8C-83A1-F6EECF244321}">
                <p14:modId xmlns:p14="http://schemas.microsoft.com/office/powerpoint/2010/main" val="3882779808"/>
              </p:ext>
            </p:extLst>
          </p:nvPr>
        </p:nvGraphicFramePr>
        <p:xfrm>
          <a:off x="4976189" y="3140765"/>
          <a:ext cx="5970107" cy="34043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3" name="Image1">
            <a:extLst>
              <a:ext uri="{FF2B5EF4-FFF2-40B4-BE49-F238E27FC236}">
                <a16:creationId xmlns:a16="http://schemas.microsoft.com/office/drawing/2014/main" id="{68DD8AAD-F832-4A2F-AC9A-61379AB14B9C}"/>
              </a:ext>
            </a:extLst>
          </p:cNvPr>
          <p:cNvPicPr/>
          <p:nvPr/>
        </p:nvPicPr>
        <p:blipFill>
          <a:blip r:embed="rId8">
            <a:lum/>
            <a:alphaModFix/>
          </a:blip>
          <a:srcRect/>
          <a:stretch>
            <a:fillRect/>
          </a:stretch>
        </p:blipFill>
        <p:spPr>
          <a:xfrm>
            <a:off x="10230679" y="5870713"/>
            <a:ext cx="1664312" cy="700295"/>
          </a:xfrm>
          <a:prstGeom prst="rect">
            <a:avLst/>
          </a:prstGeom>
          <a:noFill/>
          <a:ln>
            <a:noFill/>
            <a:prstDash/>
          </a:ln>
        </p:spPr>
      </p:pic>
    </p:spTree>
    <p:extLst>
      <p:ext uri="{BB962C8B-B14F-4D97-AF65-F5344CB8AC3E}">
        <p14:creationId xmlns:p14="http://schemas.microsoft.com/office/powerpoint/2010/main" val="474405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F91C9-B741-4275-B47D-494098EFA124}"/>
              </a:ext>
            </a:extLst>
          </p:cNvPr>
          <p:cNvSpPr>
            <a:spLocks noGrp="1"/>
          </p:cNvSpPr>
          <p:nvPr>
            <p:ph type="title"/>
          </p:nvPr>
        </p:nvSpPr>
        <p:spPr/>
        <p:txBody>
          <a:bodyPr/>
          <a:lstStyle/>
          <a:p>
            <a:r>
              <a:rPr lang="en-NZ" dirty="0"/>
              <a:t>What do you think?</a:t>
            </a:r>
          </a:p>
        </p:txBody>
      </p:sp>
      <p:sp>
        <p:nvSpPr>
          <p:cNvPr id="3" name="Content Placeholder 2">
            <a:extLst>
              <a:ext uri="{FF2B5EF4-FFF2-40B4-BE49-F238E27FC236}">
                <a16:creationId xmlns:a16="http://schemas.microsoft.com/office/drawing/2014/main" id="{8981907A-BCCD-47F8-AA8C-9485256B516A}"/>
              </a:ext>
            </a:extLst>
          </p:cNvPr>
          <p:cNvSpPr>
            <a:spLocks noGrp="1"/>
          </p:cNvSpPr>
          <p:nvPr>
            <p:ph idx="1"/>
          </p:nvPr>
        </p:nvSpPr>
        <p:spPr/>
        <p:txBody>
          <a:bodyPr>
            <a:normAutofit lnSpcReduction="10000"/>
          </a:bodyPr>
          <a:lstStyle/>
          <a:p>
            <a:pPr algn="ctr">
              <a:buNone/>
            </a:pPr>
            <a:r>
              <a:rPr lang="en-US" b="1" i="1" dirty="0"/>
              <a:t>A boss asks a subordinate to help him paint his house. The subordinate, who doesn’t feel like doing it, discusses the situation with a colleague. </a:t>
            </a:r>
          </a:p>
          <a:p>
            <a:pPr algn="ctr">
              <a:buNone/>
            </a:pPr>
            <a:endParaRPr lang="en-US" sz="1200" dirty="0"/>
          </a:p>
          <a:p>
            <a:pPr algn="ctr">
              <a:buNone/>
            </a:pPr>
            <a:r>
              <a:rPr lang="en-US" b="1" dirty="0"/>
              <a:t>Which option best reflects your own view?</a:t>
            </a:r>
          </a:p>
          <a:p>
            <a:pPr>
              <a:buNone/>
            </a:pPr>
            <a:endParaRPr lang="en-US" sz="1200" dirty="0"/>
          </a:p>
          <a:p>
            <a:pPr marL="457200" indent="-457200">
              <a:buAutoNum type="alphaUcPeriod"/>
            </a:pPr>
            <a:r>
              <a:rPr lang="en-US" dirty="0"/>
              <a:t>The colleague argues: You don’t have to paint the house if you don’t feel like it. He is your boss at work. Outside he has little authority.”</a:t>
            </a:r>
          </a:p>
          <a:p>
            <a:pPr marL="457200" indent="-457200">
              <a:buAutoNum type="alphaUcPeriod"/>
            </a:pPr>
            <a:endParaRPr lang="en-US" sz="300" dirty="0"/>
          </a:p>
          <a:p>
            <a:pPr marL="457200" indent="-457200">
              <a:buAutoNum type="alphaUcPeriod"/>
            </a:pPr>
            <a:r>
              <a:rPr lang="en-US" dirty="0"/>
              <a:t>The subordinate argues: “Despite the fact that I don’t feel like it, I will paint the house. He is my boss and you can’t ignore that outside work either.”</a:t>
            </a:r>
          </a:p>
          <a:p>
            <a:endParaRPr lang="en-NZ" dirty="0"/>
          </a:p>
        </p:txBody>
      </p:sp>
      <p:pic>
        <p:nvPicPr>
          <p:cNvPr id="4" name="Image1">
            <a:extLst>
              <a:ext uri="{FF2B5EF4-FFF2-40B4-BE49-F238E27FC236}">
                <a16:creationId xmlns:a16="http://schemas.microsoft.com/office/drawing/2014/main" id="{4D63E3ED-2038-4CE5-B546-8238717BCFE2}"/>
              </a:ext>
            </a:extLst>
          </p:cNvPr>
          <p:cNvPicPr/>
          <p:nvPr/>
        </p:nvPicPr>
        <p:blipFill>
          <a:blip r:embed="rId2">
            <a:lum/>
            <a:alphaModFix/>
          </a:blip>
          <a:srcRect/>
          <a:stretch>
            <a:fillRect/>
          </a:stretch>
        </p:blipFill>
        <p:spPr>
          <a:xfrm>
            <a:off x="10230679" y="5870713"/>
            <a:ext cx="1664312" cy="700295"/>
          </a:xfrm>
          <a:prstGeom prst="rect">
            <a:avLst/>
          </a:prstGeom>
          <a:noFill/>
          <a:ln>
            <a:noFill/>
            <a:prstDash/>
          </a:ln>
        </p:spPr>
      </p:pic>
    </p:spTree>
    <p:extLst>
      <p:ext uri="{BB962C8B-B14F-4D97-AF65-F5344CB8AC3E}">
        <p14:creationId xmlns:p14="http://schemas.microsoft.com/office/powerpoint/2010/main" val="2982600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F91C9-B741-4275-B47D-494098EFA124}"/>
              </a:ext>
            </a:extLst>
          </p:cNvPr>
          <p:cNvSpPr>
            <a:spLocks noGrp="1"/>
          </p:cNvSpPr>
          <p:nvPr>
            <p:ph type="title"/>
          </p:nvPr>
        </p:nvSpPr>
        <p:spPr/>
        <p:txBody>
          <a:bodyPr/>
          <a:lstStyle/>
          <a:p>
            <a:r>
              <a:rPr lang="en-NZ" dirty="0"/>
              <a:t>What do you think?</a:t>
            </a:r>
          </a:p>
        </p:txBody>
      </p:sp>
      <p:sp>
        <p:nvSpPr>
          <p:cNvPr id="11" name="내용 개체 틀 2">
            <a:extLst>
              <a:ext uri="{FF2B5EF4-FFF2-40B4-BE49-F238E27FC236}">
                <a16:creationId xmlns:a16="http://schemas.microsoft.com/office/drawing/2014/main" id="{5854C414-7890-4EF5-9BDB-8F8D5AF4C1B2}"/>
              </a:ext>
            </a:extLst>
          </p:cNvPr>
          <p:cNvSpPr>
            <a:spLocks noGrp="1"/>
          </p:cNvSpPr>
          <p:nvPr>
            <p:ph idx="1"/>
          </p:nvPr>
        </p:nvSpPr>
        <p:spPr>
          <a:xfrm>
            <a:off x="1167655" y="2362200"/>
            <a:ext cx="8748711" cy="3039150"/>
          </a:xfrm>
        </p:spPr>
        <p:txBody>
          <a:bodyPr>
            <a:normAutofit/>
          </a:bodyPr>
          <a:lstStyle/>
          <a:p>
            <a:pPr algn="ctr">
              <a:buNone/>
            </a:pPr>
            <a:r>
              <a:rPr lang="en-US" sz="1600" b="1" i="1" dirty="0"/>
              <a:t>A boss asks a subordinate to help him paint his house. The subordinate, who doesn’t feel like doing it, discusses the situation with a colleague. </a:t>
            </a:r>
          </a:p>
          <a:p>
            <a:pPr algn="ctr">
              <a:buNone/>
            </a:pPr>
            <a:endParaRPr lang="en-US" sz="1200" dirty="0"/>
          </a:p>
          <a:p>
            <a:pPr algn="ctr">
              <a:buNone/>
            </a:pPr>
            <a:r>
              <a:rPr lang="en-US" sz="1600" b="1" dirty="0"/>
              <a:t>Which option best reflects your own view?</a:t>
            </a:r>
          </a:p>
          <a:p>
            <a:pPr>
              <a:buNone/>
            </a:pPr>
            <a:endParaRPr lang="en-US" sz="1200" dirty="0"/>
          </a:p>
          <a:p>
            <a:pPr marL="457200" indent="-457200">
              <a:buAutoNum type="alphaUcPeriod"/>
            </a:pPr>
            <a:r>
              <a:rPr lang="en-US" sz="1400" dirty="0"/>
              <a:t>The colleague argues: You don’t have to paint the house if you don’t feel like it. He is your boss at work. Outside he has little authority.”</a:t>
            </a:r>
          </a:p>
          <a:p>
            <a:pPr marL="457200" indent="-457200">
              <a:buAutoNum type="alphaUcPeriod"/>
            </a:pPr>
            <a:r>
              <a:rPr lang="en-US" sz="1400" dirty="0"/>
              <a:t>The subordinate argues: “Despite the fact that I don’t feel like it, I will paint the house. He is my boss and you can’t ignore that outside work either.”</a:t>
            </a:r>
          </a:p>
          <a:p>
            <a:pPr marL="0" indent="0">
              <a:buNone/>
            </a:pPr>
            <a:endParaRPr lang="en-US" sz="1400" dirty="0"/>
          </a:p>
          <a:p>
            <a:pPr>
              <a:buNone/>
            </a:pPr>
            <a:endParaRPr lang="en-US" dirty="0"/>
          </a:p>
        </p:txBody>
      </p:sp>
      <p:sp>
        <p:nvSpPr>
          <p:cNvPr id="12" name="왼쪽/오른쪽 화살표 4">
            <a:extLst>
              <a:ext uri="{FF2B5EF4-FFF2-40B4-BE49-F238E27FC236}">
                <a16:creationId xmlns:a16="http://schemas.microsoft.com/office/drawing/2014/main" id="{B4813B73-0A11-4ABD-B9D7-BE162FF7F070}"/>
              </a:ext>
            </a:extLst>
          </p:cNvPr>
          <p:cNvSpPr/>
          <p:nvPr/>
        </p:nvSpPr>
        <p:spPr bwMode="auto">
          <a:xfrm>
            <a:off x="1740568" y="5168900"/>
            <a:ext cx="7660106" cy="381673"/>
          </a:xfrm>
          <a:prstGeom prst="lef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endParaRPr lang="en-US">
              <a:latin typeface="Arial" charset="0"/>
            </a:endParaRPr>
          </a:p>
        </p:txBody>
      </p:sp>
      <p:sp>
        <p:nvSpPr>
          <p:cNvPr id="13" name="TextBox 12">
            <a:extLst>
              <a:ext uri="{FF2B5EF4-FFF2-40B4-BE49-F238E27FC236}">
                <a16:creationId xmlns:a16="http://schemas.microsoft.com/office/drawing/2014/main" id="{9E7D8B41-EF53-422F-AEC7-7FAFF897280D}"/>
              </a:ext>
            </a:extLst>
          </p:cNvPr>
          <p:cNvSpPr txBox="1"/>
          <p:nvPr/>
        </p:nvSpPr>
        <p:spPr>
          <a:xfrm>
            <a:off x="2224506" y="5570626"/>
            <a:ext cx="6830594" cy="307777"/>
          </a:xfrm>
          <a:prstGeom prst="rect">
            <a:avLst/>
          </a:prstGeom>
          <a:noFill/>
        </p:spPr>
        <p:txBody>
          <a:bodyPr wrap="square" rtlCol="0">
            <a:spAutoFit/>
          </a:bodyPr>
          <a:lstStyle/>
          <a:p>
            <a:r>
              <a:rPr lang="en-US" sz="1400" dirty="0"/>
              <a:t>Percentage of respondents who believe you </a:t>
            </a:r>
            <a:r>
              <a:rPr lang="en-US" sz="1400" b="1" dirty="0"/>
              <a:t>do not </a:t>
            </a:r>
            <a:r>
              <a:rPr lang="en-US" sz="1400" dirty="0"/>
              <a:t>have to paint the house</a:t>
            </a:r>
          </a:p>
        </p:txBody>
      </p:sp>
      <p:sp>
        <p:nvSpPr>
          <p:cNvPr id="14" name="TextBox 13">
            <a:extLst>
              <a:ext uri="{FF2B5EF4-FFF2-40B4-BE49-F238E27FC236}">
                <a16:creationId xmlns:a16="http://schemas.microsoft.com/office/drawing/2014/main" id="{5665C569-5BB7-4C76-A1DE-172394EB9A81}"/>
              </a:ext>
            </a:extLst>
          </p:cNvPr>
          <p:cNvSpPr txBox="1"/>
          <p:nvPr/>
        </p:nvSpPr>
        <p:spPr>
          <a:xfrm>
            <a:off x="8465552" y="5922213"/>
            <a:ext cx="777374" cy="461665"/>
          </a:xfrm>
          <a:prstGeom prst="rect">
            <a:avLst/>
          </a:prstGeom>
          <a:noFill/>
        </p:spPr>
        <p:txBody>
          <a:bodyPr wrap="square" rtlCol="0">
            <a:spAutoFit/>
          </a:bodyPr>
          <a:lstStyle/>
          <a:p>
            <a:r>
              <a:rPr lang="en-US" sz="1200" b="1" dirty="0"/>
              <a:t>91%</a:t>
            </a:r>
          </a:p>
          <a:p>
            <a:r>
              <a:rPr lang="en-US" sz="1200" b="1" dirty="0"/>
              <a:t>Sweden</a:t>
            </a:r>
          </a:p>
        </p:txBody>
      </p:sp>
      <p:sp>
        <p:nvSpPr>
          <p:cNvPr id="15" name="TextBox 14">
            <a:extLst>
              <a:ext uri="{FF2B5EF4-FFF2-40B4-BE49-F238E27FC236}">
                <a16:creationId xmlns:a16="http://schemas.microsoft.com/office/drawing/2014/main" id="{391AA11C-0814-4129-AABF-05E3376B8646}"/>
              </a:ext>
            </a:extLst>
          </p:cNvPr>
          <p:cNvSpPr txBox="1"/>
          <p:nvPr/>
        </p:nvSpPr>
        <p:spPr>
          <a:xfrm>
            <a:off x="2938420" y="5922213"/>
            <a:ext cx="804716" cy="461665"/>
          </a:xfrm>
          <a:prstGeom prst="rect">
            <a:avLst/>
          </a:prstGeom>
          <a:noFill/>
        </p:spPr>
        <p:txBody>
          <a:bodyPr wrap="square" rtlCol="0">
            <a:spAutoFit/>
          </a:bodyPr>
          <a:lstStyle/>
          <a:p>
            <a:r>
              <a:rPr lang="en-US" sz="1200" b="1" dirty="0"/>
              <a:t>32%</a:t>
            </a:r>
          </a:p>
          <a:p>
            <a:r>
              <a:rPr lang="en-US" sz="1200" b="1" dirty="0"/>
              <a:t>China</a:t>
            </a:r>
          </a:p>
        </p:txBody>
      </p:sp>
      <p:sp>
        <p:nvSpPr>
          <p:cNvPr id="16" name="TextBox 15">
            <a:extLst>
              <a:ext uri="{FF2B5EF4-FFF2-40B4-BE49-F238E27FC236}">
                <a16:creationId xmlns:a16="http://schemas.microsoft.com/office/drawing/2014/main" id="{585619D5-FF56-4BB0-B479-0E61FDE41258}"/>
              </a:ext>
            </a:extLst>
          </p:cNvPr>
          <p:cNvSpPr txBox="1"/>
          <p:nvPr/>
        </p:nvSpPr>
        <p:spPr>
          <a:xfrm>
            <a:off x="5687586" y="5914192"/>
            <a:ext cx="764670" cy="646331"/>
          </a:xfrm>
          <a:prstGeom prst="rect">
            <a:avLst/>
          </a:prstGeom>
          <a:noFill/>
        </p:spPr>
        <p:txBody>
          <a:bodyPr wrap="square" rtlCol="0">
            <a:spAutoFit/>
          </a:bodyPr>
          <a:lstStyle/>
          <a:p>
            <a:r>
              <a:rPr lang="en-US" sz="1200" b="1" dirty="0"/>
              <a:t>63%</a:t>
            </a:r>
          </a:p>
          <a:p>
            <a:r>
              <a:rPr lang="en-US" sz="1200" b="1" dirty="0"/>
              <a:t>South Korea</a:t>
            </a:r>
          </a:p>
        </p:txBody>
      </p:sp>
      <p:sp>
        <p:nvSpPr>
          <p:cNvPr id="17" name="TextBox 16">
            <a:extLst>
              <a:ext uri="{FF2B5EF4-FFF2-40B4-BE49-F238E27FC236}">
                <a16:creationId xmlns:a16="http://schemas.microsoft.com/office/drawing/2014/main" id="{5331D3DD-AAD0-4455-B109-7D3B6BCDD7EF}"/>
              </a:ext>
            </a:extLst>
          </p:cNvPr>
          <p:cNvSpPr txBox="1"/>
          <p:nvPr/>
        </p:nvSpPr>
        <p:spPr>
          <a:xfrm>
            <a:off x="6210956" y="5909515"/>
            <a:ext cx="760018" cy="461665"/>
          </a:xfrm>
          <a:prstGeom prst="rect">
            <a:avLst/>
          </a:prstGeom>
          <a:noFill/>
        </p:spPr>
        <p:txBody>
          <a:bodyPr wrap="square" rtlCol="0">
            <a:spAutoFit/>
          </a:bodyPr>
          <a:lstStyle/>
          <a:p>
            <a:r>
              <a:rPr lang="en-US" sz="1200" b="1" dirty="0"/>
              <a:t>66%</a:t>
            </a:r>
          </a:p>
          <a:p>
            <a:r>
              <a:rPr lang="en-US" sz="1200" b="1" dirty="0"/>
              <a:t>India</a:t>
            </a:r>
          </a:p>
        </p:txBody>
      </p:sp>
      <p:sp>
        <p:nvSpPr>
          <p:cNvPr id="18" name="TextBox 17">
            <a:extLst>
              <a:ext uri="{FF2B5EF4-FFF2-40B4-BE49-F238E27FC236}">
                <a16:creationId xmlns:a16="http://schemas.microsoft.com/office/drawing/2014/main" id="{4A07DB41-10DB-44A0-AF1E-7ADEA8B91ABF}"/>
              </a:ext>
            </a:extLst>
          </p:cNvPr>
          <p:cNvSpPr txBox="1"/>
          <p:nvPr/>
        </p:nvSpPr>
        <p:spPr>
          <a:xfrm>
            <a:off x="7435526" y="5922213"/>
            <a:ext cx="565474" cy="461665"/>
          </a:xfrm>
          <a:prstGeom prst="rect">
            <a:avLst/>
          </a:prstGeom>
          <a:noFill/>
        </p:spPr>
        <p:txBody>
          <a:bodyPr wrap="square" rtlCol="0">
            <a:spAutoFit/>
          </a:bodyPr>
          <a:lstStyle/>
          <a:p>
            <a:r>
              <a:rPr lang="en-US" sz="1200" b="1" dirty="0"/>
              <a:t>82%</a:t>
            </a:r>
          </a:p>
          <a:p>
            <a:r>
              <a:rPr lang="en-US" sz="1200" b="1" dirty="0"/>
              <a:t>U.S.</a:t>
            </a:r>
          </a:p>
        </p:txBody>
      </p:sp>
      <p:sp>
        <p:nvSpPr>
          <p:cNvPr id="19" name="TextBox 18">
            <a:extLst>
              <a:ext uri="{FF2B5EF4-FFF2-40B4-BE49-F238E27FC236}">
                <a16:creationId xmlns:a16="http://schemas.microsoft.com/office/drawing/2014/main" id="{D1EC01C7-0958-4846-8B0C-893D013FE495}"/>
              </a:ext>
            </a:extLst>
          </p:cNvPr>
          <p:cNvSpPr txBox="1"/>
          <p:nvPr/>
        </p:nvSpPr>
        <p:spPr>
          <a:xfrm>
            <a:off x="4838700" y="5914193"/>
            <a:ext cx="941134" cy="461665"/>
          </a:xfrm>
          <a:prstGeom prst="rect">
            <a:avLst/>
          </a:prstGeom>
          <a:noFill/>
        </p:spPr>
        <p:txBody>
          <a:bodyPr wrap="square" rtlCol="0">
            <a:spAutoFit/>
          </a:bodyPr>
          <a:lstStyle/>
          <a:p>
            <a:r>
              <a:rPr lang="en-US" sz="1200" b="1" dirty="0"/>
              <a:t>58%</a:t>
            </a:r>
          </a:p>
          <a:p>
            <a:r>
              <a:rPr lang="en-US" sz="1200" b="1" dirty="0"/>
              <a:t>Indonesia</a:t>
            </a:r>
          </a:p>
        </p:txBody>
      </p:sp>
      <p:sp>
        <p:nvSpPr>
          <p:cNvPr id="20" name="TextBox 19">
            <a:extLst>
              <a:ext uri="{FF2B5EF4-FFF2-40B4-BE49-F238E27FC236}">
                <a16:creationId xmlns:a16="http://schemas.microsoft.com/office/drawing/2014/main" id="{D1607847-B731-4341-9159-D1BC84D49790}"/>
              </a:ext>
            </a:extLst>
          </p:cNvPr>
          <p:cNvSpPr txBox="1"/>
          <p:nvPr/>
        </p:nvSpPr>
        <p:spPr>
          <a:xfrm>
            <a:off x="7968926" y="5922213"/>
            <a:ext cx="565474" cy="461665"/>
          </a:xfrm>
          <a:prstGeom prst="rect">
            <a:avLst/>
          </a:prstGeom>
          <a:noFill/>
        </p:spPr>
        <p:txBody>
          <a:bodyPr wrap="square" rtlCol="0">
            <a:spAutoFit/>
          </a:bodyPr>
          <a:lstStyle/>
          <a:p>
            <a:r>
              <a:rPr lang="en-US" sz="1200" b="1" dirty="0"/>
              <a:t>88%</a:t>
            </a:r>
          </a:p>
          <a:p>
            <a:r>
              <a:rPr lang="en-US" sz="1200" b="1" dirty="0"/>
              <a:t>UK</a:t>
            </a:r>
          </a:p>
        </p:txBody>
      </p:sp>
      <p:pic>
        <p:nvPicPr>
          <p:cNvPr id="21" name="Image1">
            <a:extLst>
              <a:ext uri="{FF2B5EF4-FFF2-40B4-BE49-F238E27FC236}">
                <a16:creationId xmlns:a16="http://schemas.microsoft.com/office/drawing/2014/main" id="{D7FD11F9-4C17-4FF5-9217-9F1E356EB3F1}"/>
              </a:ext>
            </a:extLst>
          </p:cNvPr>
          <p:cNvPicPr/>
          <p:nvPr/>
        </p:nvPicPr>
        <p:blipFill>
          <a:blip r:embed="rId2">
            <a:lum/>
            <a:alphaModFix/>
          </a:blip>
          <a:srcRect/>
          <a:stretch>
            <a:fillRect/>
          </a:stretch>
        </p:blipFill>
        <p:spPr>
          <a:xfrm>
            <a:off x="10230679" y="5870713"/>
            <a:ext cx="1664312" cy="700295"/>
          </a:xfrm>
          <a:prstGeom prst="rect">
            <a:avLst/>
          </a:prstGeom>
          <a:noFill/>
          <a:ln>
            <a:noFill/>
            <a:prstDash/>
          </a:ln>
        </p:spPr>
      </p:pic>
    </p:spTree>
    <p:extLst>
      <p:ext uri="{BB962C8B-B14F-4D97-AF65-F5344CB8AC3E}">
        <p14:creationId xmlns:p14="http://schemas.microsoft.com/office/powerpoint/2010/main" val="2516890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000" fill="hold"/>
                                        <p:tgtEl>
                                          <p:spTgt spid="15"/>
                                        </p:tgtEl>
                                        <p:attrNameLst>
                                          <p:attrName>ppt_x</p:attrName>
                                        </p:attrNameLst>
                                      </p:cBhvr>
                                      <p:tavLst>
                                        <p:tav tm="0">
                                          <p:val>
                                            <p:strVal val="#ppt_x"/>
                                          </p:val>
                                        </p:tav>
                                        <p:tav tm="100000">
                                          <p:val>
                                            <p:strVal val="#ppt_x"/>
                                          </p:val>
                                        </p:tav>
                                      </p:tavLst>
                                    </p:anim>
                                    <p:anim calcmode="lin" valueType="num">
                                      <p:cBhvr additive="base">
                                        <p:cTn id="8" dur="1000" fill="hold"/>
                                        <p:tgtEl>
                                          <p:spTgt spid="1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1000" fill="hold"/>
                                        <p:tgtEl>
                                          <p:spTgt spid="19"/>
                                        </p:tgtEl>
                                        <p:attrNameLst>
                                          <p:attrName>ppt_x</p:attrName>
                                        </p:attrNameLst>
                                      </p:cBhvr>
                                      <p:tavLst>
                                        <p:tav tm="0">
                                          <p:val>
                                            <p:strVal val="#ppt_x"/>
                                          </p:val>
                                        </p:tav>
                                        <p:tav tm="100000">
                                          <p:val>
                                            <p:strVal val="#ppt_x"/>
                                          </p:val>
                                        </p:tav>
                                      </p:tavLst>
                                    </p:anim>
                                    <p:anim calcmode="lin" valueType="num">
                                      <p:cBhvr additive="base">
                                        <p:cTn id="12" dur="10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1000" fill="hold"/>
                                        <p:tgtEl>
                                          <p:spTgt spid="16"/>
                                        </p:tgtEl>
                                        <p:attrNameLst>
                                          <p:attrName>ppt_x</p:attrName>
                                        </p:attrNameLst>
                                      </p:cBhvr>
                                      <p:tavLst>
                                        <p:tav tm="0">
                                          <p:val>
                                            <p:strVal val="#ppt_x"/>
                                          </p:val>
                                        </p:tav>
                                        <p:tav tm="100000">
                                          <p:val>
                                            <p:strVal val="#ppt_x"/>
                                          </p:val>
                                        </p:tav>
                                      </p:tavLst>
                                    </p:anim>
                                    <p:anim calcmode="lin" valueType="num">
                                      <p:cBhvr additive="base">
                                        <p:cTn id="16" dur="10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1000" fill="hold"/>
                                        <p:tgtEl>
                                          <p:spTgt spid="17"/>
                                        </p:tgtEl>
                                        <p:attrNameLst>
                                          <p:attrName>ppt_x</p:attrName>
                                        </p:attrNameLst>
                                      </p:cBhvr>
                                      <p:tavLst>
                                        <p:tav tm="0">
                                          <p:val>
                                            <p:strVal val="#ppt_x"/>
                                          </p:val>
                                        </p:tav>
                                        <p:tav tm="100000">
                                          <p:val>
                                            <p:strVal val="#ppt_x"/>
                                          </p:val>
                                        </p:tav>
                                      </p:tavLst>
                                    </p:anim>
                                    <p:anim calcmode="lin" valueType="num">
                                      <p:cBhvr additive="base">
                                        <p:cTn id="20" dur="1000" fill="hold"/>
                                        <p:tgtEl>
                                          <p:spTgt spid="17"/>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 calcmode="lin" valueType="num">
                                      <p:cBhvr additive="base">
                                        <p:cTn id="23" dur="1000" fill="hold"/>
                                        <p:tgtEl>
                                          <p:spTgt spid="18"/>
                                        </p:tgtEl>
                                        <p:attrNameLst>
                                          <p:attrName>ppt_x</p:attrName>
                                        </p:attrNameLst>
                                      </p:cBhvr>
                                      <p:tavLst>
                                        <p:tav tm="0">
                                          <p:val>
                                            <p:strVal val="#ppt_x"/>
                                          </p:val>
                                        </p:tav>
                                        <p:tav tm="100000">
                                          <p:val>
                                            <p:strVal val="#ppt_x"/>
                                          </p:val>
                                        </p:tav>
                                      </p:tavLst>
                                    </p:anim>
                                    <p:anim calcmode="lin" valueType="num">
                                      <p:cBhvr additive="base">
                                        <p:cTn id="24" dur="1000" fill="hold"/>
                                        <p:tgtEl>
                                          <p:spTgt spid="18"/>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1000" fill="hold"/>
                                        <p:tgtEl>
                                          <p:spTgt spid="14"/>
                                        </p:tgtEl>
                                        <p:attrNameLst>
                                          <p:attrName>ppt_x</p:attrName>
                                        </p:attrNameLst>
                                      </p:cBhvr>
                                      <p:tavLst>
                                        <p:tav tm="0">
                                          <p:val>
                                            <p:strVal val="#ppt_x"/>
                                          </p:val>
                                        </p:tav>
                                        <p:tav tm="100000">
                                          <p:val>
                                            <p:strVal val="#ppt_x"/>
                                          </p:val>
                                        </p:tav>
                                      </p:tavLst>
                                    </p:anim>
                                    <p:anim calcmode="lin" valueType="num">
                                      <p:cBhvr additive="base">
                                        <p:cTn id="28" dur="10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1000" fill="hold"/>
                                        <p:tgtEl>
                                          <p:spTgt spid="20"/>
                                        </p:tgtEl>
                                        <p:attrNameLst>
                                          <p:attrName>ppt_x</p:attrName>
                                        </p:attrNameLst>
                                      </p:cBhvr>
                                      <p:tavLst>
                                        <p:tav tm="0">
                                          <p:val>
                                            <p:strVal val="#ppt_x"/>
                                          </p:val>
                                        </p:tav>
                                        <p:tav tm="100000">
                                          <p:val>
                                            <p:strVal val="#ppt_x"/>
                                          </p:val>
                                        </p:tav>
                                      </p:tavLst>
                                    </p:anim>
                                    <p:anim calcmode="lin" valueType="num">
                                      <p:cBhvr additive="base">
                                        <p:cTn id="32" dur="10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02451-4005-4F93-B5CF-00D66DD7649B}"/>
              </a:ext>
            </a:extLst>
          </p:cNvPr>
          <p:cNvSpPr>
            <a:spLocks noGrp="1"/>
          </p:cNvSpPr>
          <p:nvPr>
            <p:ph type="title"/>
          </p:nvPr>
        </p:nvSpPr>
        <p:spPr/>
        <p:txBody>
          <a:bodyPr/>
          <a:lstStyle/>
          <a:p>
            <a:r>
              <a:rPr lang="en-NZ" dirty="0"/>
              <a:t>What do you think?</a:t>
            </a:r>
          </a:p>
        </p:txBody>
      </p:sp>
      <p:sp>
        <p:nvSpPr>
          <p:cNvPr id="5" name="Content Placeholder 4">
            <a:extLst>
              <a:ext uri="{FF2B5EF4-FFF2-40B4-BE49-F238E27FC236}">
                <a16:creationId xmlns:a16="http://schemas.microsoft.com/office/drawing/2014/main" id="{A825D74D-CADB-4A97-AF50-6B8A7D95309A}"/>
              </a:ext>
            </a:extLst>
          </p:cNvPr>
          <p:cNvSpPr>
            <a:spLocks noGrp="1"/>
          </p:cNvSpPr>
          <p:nvPr>
            <p:ph idx="1"/>
          </p:nvPr>
        </p:nvSpPr>
        <p:spPr>
          <a:xfrm>
            <a:off x="1154955" y="2603500"/>
            <a:ext cx="8761412" cy="1879600"/>
          </a:xfrm>
        </p:spPr>
        <p:txBody>
          <a:bodyPr/>
          <a:lstStyle/>
          <a:p>
            <a:r>
              <a:rPr lang="en-NZ" dirty="0"/>
              <a:t>Individuals were asked to indicate whether they agree or disagree with the following statement?</a:t>
            </a:r>
          </a:p>
          <a:p>
            <a:pPr marL="0" indent="0" algn="ctr">
              <a:buNone/>
            </a:pPr>
            <a:r>
              <a:rPr lang="en-NZ" b="1" dirty="0"/>
              <a:t>“The respect a person gets in highly dependent on their family background.”</a:t>
            </a:r>
          </a:p>
          <a:p>
            <a:pPr algn="ctr">
              <a:buFont typeface="+mj-lt"/>
              <a:buAutoNum type="arabicPeriod"/>
            </a:pPr>
            <a:r>
              <a:rPr lang="en-NZ" b="1" dirty="0"/>
              <a:t>I agree</a:t>
            </a:r>
          </a:p>
          <a:p>
            <a:pPr algn="ctr">
              <a:buFont typeface="+mj-lt"/>
              <a:buAutoNum type="arabicPeriod"/>
            </a:pPr>
            <a:r>
              <a:rPr lang="en-NZ" b="1" dirty="0"/>
              <a:t>I disagree</a:t>
            </a:r>
          </a:p>
          <a:p>
            <a:pPr marL="0" indent="0">
              <a:buNone/>
            </a:pPr>
            <a:endParaRPr lang="en-NZ" dirty="0"/>
          </a:p>
        </p:txBody>
      </p:sp>
      <p:sp>
        <p:nvSpPr>
          <p:cNvPr id="6" name="왼쪽/오른쪽 화살표 3">
            <a:extLst>
              <a:ext uri="{FF2B5EF4-FFF2-40B4-BE49-F238E27FC236}">
                <a16:creationId xmlns:a16="http://schemas.microsoft.com/office/drawing/2014/main" id="{FEE6F691-7D83-4814-90A2-E7A7E0EF8611}"/>
              </a:ext>
            </a:extLst>
          </p:cNvPr>
          <p:cNvSpPr/>
          <p:nvPr/>
        </p:nvSpPr>
        <p:spPr bwMode="auto">
          <a:xfrm>
            <a:off x="1638968" y="4600078"/>
            <a:ext cx="7660106" cy="385012"/>
          </a:xfrm>
          <a:prstGeom prst="lef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endParaRPr lang="en-US">
              <a:latin typeface="Arial" charset="0"/>
            </a:endParaRPr>
          </a:p>
        </p:txBody>
      </p:sp>
      <p:sp>
        <p:nvSpPr>
          <p:cNvPr id="7" name="TextBox 6">
            <a:extLst>
              <a:ext uri="{FF2B5EF4-FFF2-40B4-BE49-F238E27FC236}">
                <a16:creationId xmlns:a16="http://schemas.microsoft.com/office/drawing/2014/main" id="{F10ACA3F-72B0-4009-93CF-994669AB1BE8}"/>
              </a:ext>
            </a:extLst>
          </p:cNvPr>
          <p:cNvSpPr txBox="1"/>
          <p:nvPr/>
        </p:nvSpPr>
        <p:spPr>
          <a:xfrm>
            <a:off x="1538706" y="4957016"/>
            <a:ext cx="7924800" cy="338554"/>
          </a:xfrm>
          <a:prstGeom prst="rect">
            <a:avLst/>
          </a:prstGeom>
          <a:noFill/>
        </p:spPr>
        <p:txBody>
          <a:bodyPr wrap="square" rtlCol="0">
            <a:spAutoFit/>
          </a:bodyPr>
          <a:lstStyle/>
          <a:p>
            <a:pPr algn="ctr"/>
            <a:r>
              <a:rPr lang="en-US" sz="1600" dirty="0"/>
              <a:t>Percentage of respondents who </a:t>
            </a:r>
            <a:r>
              <a:rPr lang="en-US" sz="1600" b="1" dirty="0"/>
              <a:t>disagree</a:t>
            </a:r>
          </a:p>
        </p:txBody>
      </p:sp>
      <p:sp>
        <p:nvSpPr>
          <p:cNvPr id="8" name="TextBox 7">
            <a:extLst>
              <a:ext uri="{FF2B5EF4-FFF2-40B4-BE49-F238E27FC236}">
                <a16:creationId xmlns:a16="http://schemas.microsoft.com/office/drawing/2014/main" id="{B1442936-0CDB-44D9-AF46-84485A07AAF2}"/>
              </a:ext>
            </a:extLst>
          </p:cNvPr>
          <p:cNvSpPr txBox="1"/>
          <p:nvPr/>
        </p:nvSpPr>
        <p:spPr>
          <a:xfrm>
            <a:off x="8256336" y="5346033"/>
            <a:ext cx="1219200" cy="954107"/>
          </a:xfrm>
          <a:prstGeom prst="rect">
            <a:avLst/>
          </a:prstGeom>
          <a:noFill/>
        </p:spPr>
        <p:txBody>
          <a:bodyPr wrap="square" rtlCol="0">
            <a:spAutoFit/>
          </a:bodyPr>
          <a:lstStyle/>
          <a:p>
            <a:r>
              <a:rPr lang="en-US" sz="1400" b="1" dirty="0"/>
              <a:t>94%</a:t>
            </a:r>
          </a:p>
          <a:p>
            <a:r>
              <a:rPr lang="en-US" sz="1400" b="1" dirty="0"/>
              <a:t>Denmark</a:t>
            </a:r>
          </a:p>
          <a:p>
            <a:r>
              <a:rPr lang="en-US" sz="1400" b="1" dirty="0"/>
              <a:t>Ireland</a:t>
            </a:r>
          </a:p>
          <a:p>
            <a:r>
              <a:rPr lang="en-US" sz="1400" b="1" dirty="0"/>
              <a:t>Norway</a:t>
            </a:r>
          </a:p>
        </p:txBody>
      </p:sp>
      <p:sp>
        <p:nvSpPr>
          <p:cNvPr id="9" name="TextBox 8">
            <a:extLst>
              <a:ext uri="{FF2B5EF4-FFF2-40B4-BE49-F238E27FC236}">
                <a16:creationId xmlns:a16="http://schemas.microsoft.com/office/drawing/2014/main" id="{749143D7-4F01-493A-A693-62950A0A0947}"/>
              </a:ext>
            </a:extLst>
          </p:cNvPr>
          <p:cNvSpPr txBox="1"/>
          <p:nvPr/>
        </p:nvSpPr>
        <p:spPr>
          <a:xfrm>
            <a:off x="3138940" y="5346035"/>
            <a:ext cx="1219200" cy="954107"/>
          </a:xfrm>
          <a:prstGeom prst="rect">
            <a:avLst/>
          </a:prstGeom>
          <a:noFill/>
        </p:spPr>
        <p:txBody>
          <a:bodyPr wrap="square" rtlCol="0">
            <a:spAutoFit/>
          </a:bodyPr>
          <a:lstStyle/>
          <a:p>
            <a:r>
              <a:rPr lang="en-US" sz="1400" b="1" dirty="0"/>
              <a:t>50%</a:t>
            </a:r>
          </a:p>
          <a:p>
            <a:r>
              <a:rPr lang="en-US" sz="1400" b="1" dirty="0"/>
              <a:t>Arab Cultures</a:t>
            </a:r>
          </a:p>
          <a:p>
            <a:r>
              <a:rPr lang="en-US" sz="1400" b="1" dirty="0"/>
              <a:t>Austria</a:t>
            </a:r>
          </a:p>
        </p:txBody>
      </p:sp>
      <p:sp>
        <p:nvSpPr>
          <p:cNvPr id="10" name="TextBox 9">
            <a:extLst>
              <a:ext uri="{FF2B5EF4-FFF2-40B4-BE49-F238E27FC236}">
                <a16:creationId xmlns:a16="http://schemas.microsoft.com/office/drawing/2014/main" id="{F1BDEB07-0E14-4B5C-9B8D-AED4A4274FE6}"/>
              </a:ext>
            </a:extLst>
          </p:cNvPr>
          <p:cNvSpPr txBox="1"/>
          <p:nvPr/>
        </p:nvSpPr>
        <p:spPr>
          <a:xfrm>
            <a:off x="5705630" y="5346036"/>
            <a:ext cx="1612244" cy="738664"/>
          </a:xfrm>
          <a:prstGeom prst="rect">
            <a:avLst/>
          </a:prstGeom>
          <a:noFill/>
        </p:spPr>
        <p:txBody>
          <a:bodyPr wrap="square" rtlCol="0">
            <a:spAutoFit/>
          </a:bodyPr>
          <a:lstStyle/>
          <a:p>
            <a:r>
              <a:rPr lang="en-US" sz="1400" b="1" dirty="0"/>
              <a:t>73%</a:t>
            </a:r>
          </a:p>
          <a:p>
            <a:r>
              <a:rPr lang="en-US" sz="1400" b="1" dirty="0"/>
              <a:t>Switzerland</a:t>
            </a:r>
          </a:p>
          <a:p>
            <a:r>
              <a:rPr lang="en-US" sz="1400" b="1" dirty="0"/>
              <a:t>South Korea</a:t>
            </a:r>
          </a:p>
        </p:txBody>
      </p:sp>
      <p:sp>
        <p:nvSpPr>
          <p:cNvPr id="11" name="TextBox 10">
            <a:extLst>
              <a:ext uri="{FF2B5EF4-FFF2-40B4-BE49-F238E27FC236}">
                <a16:creationId xmlns:a16="http://schemas.microsoft.com/office/drawing/2014/main" id="{903217E6-0E02-43B7-8620-0A4CED3D8823}"/>
              </a:ext>
            </a:extLst>
          </p:cNvPr>
          <p:cNvSpPr txBox="1"/>
          <p:nvPr/>
        </p:nvSpPr>
        <p:spPr>
          <a:xfrm>
            <a:off x="7133398" y="5346035"/>
            <a:ext cx="1219200" cy="954107"/>
          </a:xfrm>
          <a:prstGeom prst="rect">
            <a:avLst/>
          </a:prstGeom>
          <a:noFill/>
        </p:spPr>
        <p:txBody>
          <a:bodyPr wrap="square" rtlCol="0">
            <a:spAutoFit/>
          </a:bodyPr>
          <a:lstStyle/>
          <a:p>
            <a:r>
              <a:rPr lang="en-US" sz="1400" b="1" dirty="0"/>
              <a:t>87%</a:t>
            </a:r>
          </a:p>
          <a:p>
            <a:r>
              <a:rPr lang="en-US" sz="1400" b="1" dirty="0"/>
              <a:t>Canada</a:t>
            </a:r>
          </a:p>
          <a:p>
            <a:r>
              <a:rPr lang="en-US" sz="1400" b="1" dirty="0"/>
              <a:t>USA</a:t>
            </a:r>
          </a:p>
          <a:p>
            <a:r>
              <a:rPr lang="en-US" sz="1400" b="1" dirty="0"/>
              <a:t>UK</a:t>
            </a:r>
          </a:p>
        </p:txBody>
      </p:sp>
      <p:sp>
        <p:nvSpPr>
          <p:cNvPr id="12" name="TextBox 11">
            <a:extLst>
              <a:ext uri="{FF2B5EF4-FFF2-40B4-BE49-F238E27FC236}">
                <a16:creationId xmlns:a16="http://schemas.microsoft.com/office/drawing/2014/main" id="{470CA0B1-C0FE-47DC-AA3B-3AEAFC9AEBF0}"/>
              </a:ext>
            </a:extLst>
          </p:cNvPr>
          <p:cNvSpPr txBox="1"/>
          <p:nvPr/>
        </p:nvSpPr>
        <p:spPr>
          <a:xfrm>
            <a:off x="4285914" y="5338015"/>
            <a:ext cx="1443818" cy="954107"/>
          </a:xfrm>
          <a:prstGeom prst="rect">
            <a:avLst/>
          </a:prstGeom>
          <a:noFill/>
        </p:spPr>
        <p:txBody>
          <a:bodyPr wrap="square" rtlCol="0">
            <a:spAutoFit/>
          </a:bodyPr>
          <a:lstStyle/>
          <a:p>
            <a:r>
              <a:rPr lang="en-US" sz="1400" b="1" dirty="0"/>
              <a:t>57%</a:t>
            </a:r>
          </a:p>
          <a:p>
            <a:r>
              <a:rPr lang="en-US" sz="1400" b="1" dirty="0"/>
              <a:t>Thailand</a:t>
            </a:r>
          </a:p>
          <a:p>
            <a:r>
              <a:rPr lang="en-US" sz="1400" b="1" dirty="0"/>
              <a:t>India</a:t>
            </a:r>
          </a:p>
          <a:p>
            <a:r>
              <a:rPr lang="en-US" sz="1400" b="1" dirty="0"/>
              <a:t>Hong Kong</a:t>
            </a:r>
          </a:p>
        </p:txBody>
      </p:sp>
      <p:pic>
        <p:nvPicPr>
          <p:cNvPr id="13" name="Image1">
            <a:extLst>
              <a:ext uri="{FF2B5EF4-FFF2-40B4-BE49-F238E27FC236}">
                <a16:creationId xmlns:a16="http://schemas.microsoft.com/office/drawing/2014/main" id="{23EBC478-2A5E-4BE0-A730-C312CF163776}"/>
              </a:ext>
            </a:extLst>
          </p:cNvPr>
          <p:cNvPicPr/>
          <p:nvPr/>
        </p:nvPicPr>
        <p:blipFill>
          <a:blip r:embed="rId2">
            <a:lum/>
            <a:alphaModFix/>
          </a:blip>
          <a:srcRect/>
          <a:stretch>
            <a:fillRect/>
          </a:stretch>
        </p:blipFill>
        <p:spPr>
          <a:xfrm>
            <a:off x="10230679" y="5870713"/>
            <a:ext cx="1664312" cy="700295"/>
          </a:xfrm>
          <a:prstGeom prst="rect">
            <a:avLst/>
          </a:prstGeom>
          <a:noFill/>
          <a:ln>
            <a:noFill/>
            <a:prstDash/>
          </a:ln>
        </p:spPr>
      </p:pic>
    </p:spTree>
    <p:extLst>
      <p:ext uri="{BB962C8B-B14F-4D97-AF65-F5344CB8AC3E}">
        <p14:creationId xmlns:p14="http://schemas.microsoft.com/office/powerpoint/2010/main" val="49896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ppt_x"/>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1000" fill="hold"/>
                                        <p:tgtEl>
                                          <p:spTgt spid="10"/>
                                        </p:tgtEl>
                                        <p:attrNameLst>
                                          <p:attrName>ppt_x</p:attrName>
                                        </p:attrNameLst>
                                      </p:cBhvr>
                                      <p:tavLst>
                                        <p:tav tm="0">
                                          <p:val>
                                            <p:strVal val="#ppt_x"/>
                                          </p:val>
                                        </p:tav>
                                        <p:tav tm="100000">
                                          <p:val>
                                            <p:strVal val="#ppt_x"/>
                                          </p:val>
                                        </p:tav>
                                      </p:tavLst>
                                    </p:anim>
                                    <p:anim calcmode="lin" valueType="num">
                                      <p:cBhvr additive="base">
                                        <p:cTn id="16" dur="10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1000" fill="hold"/>
                                        <p:tgtEl>
                                          <p:spTgt spid="11"/>
                                        </p:tgtEl>
                                        <p:attrNameLst>
                                          <p:attrName>ppt_x</p:attrName>
                                        </p:attrNameLst>
                                      </p:cBhvr>
                                      <p:tavLst>
                                        <p:tav tm="0">
                                          <p:val>
                                            <p:strVal val="#ppt_x"/>
                                          </p:val>
                                        </p:tav>
                                        <p:tav tm="100000">
                                          <p:val>
                                            <p:strVal val="#ppt_x"/>
                                          </p:val>
                                        </p:tav>
                                      </p:tavLst>
                                    </p:anim>
                                    <p:anim calcmode="lin" valueType="num">
                                      <p:cBhvr additive="base">
                                        <p:cTn id="20" dur="1000" fill="hold"/>
                                        <p:tgtEl>
                                          <p:spTgt spid="1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1000" fill="hold"/>
                                        <p:tgtEl>
                                          <p:spTgt spid="8"/>
                                        </p:tgtEl>
                                        <p:attrNameLst>
                                          <p:attrName>ppt_x</p:attrName>
                                        </p:attrNameLst>
                                      </p:cBhvr>
                                      <p:tavLst>
                                        <p:tav tm="0">
                                          <p:val>
                                            <p:strVal val="#ppt_x"/>
                                          </p:val>
                                        </p:tav>
                                        <p:tav tm="100000">
                                          <p:val>
                                            <p:strVal val="#ppt_x"/>
                                          </p:val>
                                        </p:tav>
                                      </p:tavLst>
                                    </p:anim>
                                    <p:anim calcmode="lin" valueType="num">
                                      <p:cBhvr additive="base">
                                        <p:cTn id="24" dur="1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67703-F178-4C6A-96C6-A3A72D924E69}"/>
              </a:ext>
            </a:extLst>
          </p:cNvPr>
          <p:cNvSpPr>
            <a:spLocks noGrp="1"/>
          </p:cNvSpPr>
          <p:nvPr>
            <p:ph type="title"/>
          </p:nvPr>
        </p:nvSpPr>
        <p:spPr/>
        <p:txBody>
          <a:bodyPr/>
          <a:lstStyle/>
          <a:p>
            <a:r>
              <a:rPr lang="en-NZ" dirty="0"/>
              <a:t>Intercultural Development Continuum</a:t>
            </a:r>
          </a:p>
        </p:txBody>
      </p:sp>
      <p:graphicFrame>
        <p:nvGraphicFramePr>
          <p:cNvPr id="4" name="Content Placeholder 4">
            <a:extLst>
              <a:ext uri="{FF2B5EF4-FFF2-40B4-BE49-F238E27FC236}">
                <a16:creationId xmlns:a16="http://schemas.microsoft.com/office/drawing/2014/main" id="{FB2D1217-5696-430E-AFD0-FBC1466978A2}"/>
              </a:ext>
            </a:extLst>
          </p:cNvPr>
          <p:cNvGraphicFramePr>
            <a:graphicFrameLocks/>
          </p:cNvGraphicFramePr>
          <p:nvPr>
            <p:extLst>
              <p:ext uri="{D42A27DB-BD31-4B8C-83A1-F6EECF244321}">
                <p14:modId xmlns:p14="http://schemas.microsoft.com/office/powerpoint/2010/main" val="3056074584"/>
              </p:ext>
            </p:extLst>
          </p:nvPr>
        </p:nvGraphicFramePr>
        <p:xfrm>
          <a:off x="1362530" y="2307605"/>
          <a:ext cx="7286170" cy="40677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Box 8">
            <a:extLst>
              <a:ext uri="{FF2B5EF4-FFF2-40B4-BE49-F238E27FC236}">
                <a16:creationId xmlns:a16="http://schemas.microsoft.com/office/drawing/2014/main" id="{1A88C02E-4AE1-4321-9699-69D71A5387E4}"/>
              </a:ext>
            </a:extLst>
          </p:cNvPr>
          <p:cNvSpPr txBox="1">
            <a:spLocks noChangeArrowheads="1"/>
          </p:cNvSpPr>
          <p:nvPr/>
        </p:nvSpPr>
        <p:spPr bwMode="auto">
          <a:xfrm>
            <a:off x="6553200" y="5667866"/>
            <a:ext cx="2667000" cy="854080"/>
          </a:xfrm>
          <a:prstGeom prst="rect">
            <a:avLst/>
          </a:prstGeom>
          <a:noFill/>
          <a:ln w="9525">
            <a:noFill/>
            <a:miter lim="800000"/>
            <a:headEnd/>
            <a:tailEnd/>
          </a:ln>
        </p:spPr>
        <p:txBody>
          <a:bodyPr>
            <a:spAutoFit/>
          </a:bodyPr>
          <a:lstStyle/>
          <a:p>
            <a:pPr>
              <a:spcBef>
                <a:spcPct val="50000"/>
              </a:spcBef>
            </a:pPr>
            <a:r>
              <a:rPr lang="en-US" sz="1100" dirty="0"/>
              <a:t>Modified from the Developmental Model of Intercultural Sensitivity (DMIS), M. Bennett, 1986 </a:t>
            </a:r>
          </a:p>
          <a:p>
            <a:pPr>
              <a:spcBef>
                <a:spcPct val="50000"/>
              </a:spcBef>
            </a:pPr>
            <a:r>
              <a:rPr lang="en-US" sz="1100" dirty="0">
                <a:ea typeface="ＭＳ Ｐゴシック" pitchFamily="-111" charset="-128"/>
                <a:cs typeface="Arial" charset="0"/>
              </a:rPr>
              <a:t>Source:   Mitchell R. Hammer, Ph.D.</a:t>
            </a:r>
            <a:endParaRPr lang="en-US" sz="1100" b="1" dirty="0"/>
          </a:p>
        </p:txBody>
      </p:sp>
      <p:sp>
        <p:nvSpPr>
          <p:cNvPr id="6" name="TextBox 6">
            <a:extLst>
              <a:ext uri="{FF2B5EF4-FFF2-40B4-BE49-F238E27FC236}">
                <a16:creationId xmlns:a16="http://schemas.microsoft.com/office/drawing/2014/main" id="{B87B43DB-4E8E-49B7-8B0D-45A179A1674B}"/>
              </a:ext>
            </a:extLst>
          </p:cNvPr>
          <p:cNvSpPr txBox="1">
            <a:spLocks noChangeArrowheads="1"/>
          </p:cNvSpPr>
          <p:nvPr/>
        </p:nvSpPr>
        <p:spPr bwMode="auto">
          <a:xfrm>
            <a:off x="1253133" y="3429826"/>
            <a:ext cx="1606273" cy="646331"/>
          </a:xfrm>
          <a:prstGeom prst="rect">
            <a:avLst/>
          </a:prstGeom>
          <a:noFill/>
          <a:ln w="9525">
            <a:noFill/>
            <a:miter lim="800000"/>
            <a:headEnd/>
            <a:tailEnd/>
          </a:ln>
        </p:spPr>
        <p:txBody>
          <a:bodyPr wrap="none">
            <a:spAutoFit/>
          </a:bodyPr>
          <a:lstStyle/>
          <a:p>
            <a:pPr algn="ctr"/>
            <a:r>
              <a:rPr lang="en-US" b="1" dirty="0">
                <a:solidFill>
                  <a:srgbClr val="000090"/>
                </a:solidFill>
              </a:rPr>
              <a:t>Mono-cultural </a:t>
            </a:r>
          </a:p>
          <a:p>
            <a:pPr algn="ctr"/>
            <a:r>
              <a:rPr lang="en-US" b="1" dirty="0">
                <a:solidFill>
                  <a:srgbClr val="000090"/>
                </a:solidFill>
              </a:rPr>
              <a:t>Mindset</a:t>
            </a:r>
          </a:p>
        </p:txBody>
      </p:sp>
      <p:sp>
        <p:nvSpPr>
          <p:cNvPr id="7" name="TextBox 7">
            <a:extLst>
              <a:ext uri="{FF2B5EF4-FFF2-40B4-BE49-F238E27FC236}">
                <a16:creationId xmlns:a16="http://schemas.microsoft.com/office/drawing/2014/main" id="{AC68BA65-FF38-448F-90B9-FA75CD9A6C1F}"/>
              </a:ext>
            </a:extLst>
          </p:cNvPr>
          <p:cNvSpPr txBox="1">
            <a:spLocks noChangeArrowheads="1"/>
          </p:cNvSpPr>
          <p:nvPr/>
        </p:nvSpPr>
        <p:spPr bwMode="auto">
          <a:xfrm>
            <a:off x="6791880" y="4684598"/>
            <a:ext cx="1469826" cy="646331"/>
          </a:xfrm>
          <a:prstGeom prst="rect">
            <a:avLst/>
          </a:prstGeom>
          <a:noFill/>
          <a:ln w="9525">
            <a:noFill/>
            <a:miter lim="800000"/>
            <a:headEnd/>
            <a:tailEnd/>
          </a:ln>
        </p:spPr>
        <p:txBody>
          <a:bodyPr wrap="none">
            <a:spAutoFit/>
          </a:bodyPr>
          <a:lstStyle/>
          <a:p>
            <a:pPr algn="ctr"/>
            <a:r>
              <a:rPr lang="en-US" b="1" dirty="0">
                <a:solidFill>
                  <a:srgbClr val="000090"/>
                </a:solidFill>
              </a:rPr>
              <a:t>Intercultural  </a:t>
            </a:r>
          </a:p>
          <a:p>
            <a:pPr algn="ctr"/>
            <a:r>
              <a:rPr lang="en-US" b="1" dirty="0">
                <a:solidFill>
                  <a:srgbClr val="000090"/>
                </a:solidFill>
              </a:rPr>
              <a:t>Mindset</a:t>
            </a:r>
          </a:p>
        </p:txBody>
      </p:sp>
      <p:pic>
        <p:nvPicPr>
          <p:cNvPr id="9" name="Image1">
            <a:extLst>
              <a:ext uri="{FF2B5EF4-FFF2-40B4-BE49-F238E27FC236}">
                <a16:creationId xmlns:a16="http://schemas.microsoft.com/office/drawing/2014/main" id="{F013890F-B95E-4FDA-A866-5E47A341F369}"/>
              </a:ext>
            </a:extLst>
          </p:cNvPr>
          <p:cNvPicPr/>
          <p:nvPr/>
        </p:nvPicPr>
        <p:blipFill>
          <a:blip r:embed="rId8">
            <a:lum/>
            <a:alphaModFix/>
          </a:blip>
          <a:srcRect/>
          <a:stretch>
            <a:fillRect/>
          </a:stretch>
        </p:blipFill>
        <p:spPr>
          <a:xfrm>
            <a:off x="10230679" y="5870713"/>
            <a:ext cx="1664312" cy="700295"/>
          </a:xfrm>
          <a:prstGeom prst="rect">
            <a:avLst/>
          </a:prstGeom>
          <a:noFill/>
          <a:ln>
            <a:noFill/>
            <a:prstDash/>
          </a:ln>
        </p:spPr>
      </p:pic>
    </p:spTree>
    <p:extLst>
      <p:ext uri="{BB962C8B-B14F-4D97-AF65-F5344CB8AC3E}">
        <p14:creationId xmlns:p14="http://schemas.microsoft.com/office/powerpoint/2010/main" val="2690949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8645CF2-8895-4827-8905-56A4E6300494}"/>
              </a:ext>
            </a:extLst>
          </p:cNvPr>
          <p:cNvPicPr>
            <a:picLocks noChangeAspect="1"/>
          </p:cNvPicPr>
          <p:nvPr/>
        </p:nvPicPr>
        <p:blipFill rotWithShape="1">
          <a:blip r:embed="rId2"/>
          <a:srcRect t="29245"/>
          <a:stretch/>
        </p:blipFill>
        <p:spPr>
          <a:xfrm>
            <a:off x="1949449" y="2537680"/>
            <a:ext cx="8375651" cy="3761520"/>
          </a:xfrm>
          <a:prstGeom prst="rect">
            <a:avLst/>
          </a:prstGeom>
        </p:spPr>
      </p:pic>
      <p:sp>
        <p:nvSpPr>
          <p:cNvPr id="5" name="Title 4">
            <a:extLst>
              <a:ext uri="{FF2B5EF4-FFF2-40B4-BE49-F238E27FC236}">
                <a16:creationId xmlns:a16="http://schemas.microsoft.com/office/drawing/2014/main" id="{53150DF1-8038-4B6F-83F2-34B28347C258}"/>
              </a:ext>
            </a:extLst>
          </p:cNvPr>
          <p:cNvSpPr>
            <a:spLocks noGrp="1"/>
          </p:cNvSpPr>
          <p:nvPr>
            <p:ph type="title"/>
          </p:nvPr>
        </p:nvSpPr>
        <p:spPr/>
        <p:txBody>
          <a:bodyPr/>
          <a:lstStyle/>
          <a:p>
            <a:r>
              <a:rPr lang="en-NZ" dirty="0"/>
              <a:t>Denial</a:t>
            </a:r>
          </a:p>
        </p:txBody>
      </p:sp>
    </p:spTree>
    <p:extLst>
      <p:ext uri="{BB962C8B-B14F-4D97-AF65-F5344CB8AC3E}">
        <p14:creationId xmlns:p14="http://schemas.microsoft.com/office/powerpoint/2010/main" val="3251413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714</TotalTime>
  <Words>1270</Words>
  <Application>Microsoft Office PowerPoint</Application>
  <PresentationFormat>Widescreen</PresentationFormat>
  <Paragraphs>204</Paragraphs>
  <Slides>22</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ＭＳ Ｐゴシック</vt:lpstr>
      <vt:lpstr>Arial</vt:lpstr>
      <vt:lpstr>Calibri</vt:lpstr>
      <vt:lpstr>Century Gothic</vt:lpstr>
      <vt:lpstr>Wingdings 3</vt:lpstr>
      <vt:lpstr>Ion Boardroom</vt:lpstr>
      <vt:lpstr>Developing  Cultural Competency</vt:lpstr>
      <vt:lpstr>Outline</vt:lpstr>
      <vt:lpstr>The Impact of Culture</vt:lpstr>
      <vt:lpstr>What is Cultural Competence?</vt:lpstr>
      <vt:lpstr>What do you think?</vt:lpstr>
      <vt:lpstr>What do you think?</vt:lpstr>
      <vt:lpstr>What do you think?</vt:lpstr>
      <vt:lpstr>Intercultural Development Continuum</vt:lpstr>
      <vt:lpstr>Denial</vt:lpstr>
      <vt:lpstr>Polarization</vt:lpstr>
      <vt:lpstr>Minimization</vt:lpstr>
      <vt:lpstr>Acceptance</vt:lpstr>
      <vt:lpstr>Adaptation</vt:lpstr>
      <vt:lpstr>Integration</vt:lpstr>
      <vt:lpstr>Where am I?</vt:lpstr>
      <vt:lpstr>Cultural Competency in Health Care</vt:lpstr>
      <vt:lpstr>Culture Impacts on Clinical Care</vt:lpstr>
      <vt:lpstr>Effective Communication</vt:lpstr>
      <vt:lpstr>Family Dynamics</vt:lpstr>
      <vt:lpstr>Summary</vt:lpstr>
      <vt:lpstr>Potential Solutions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Cultural Competency</dc:title>
  <dc:creator>Jenny Chang</dc:creator>
  <cp:lastModifiedBy>Jenny Chang</cp:lastModifiedBy>
  <cp:revision>70</cp:revision>
  <dcterms:created xsi:type="dcterms:W3CDTF">2019-02-18T04:39:38Z</dcterms:created>
  <dcterms:modified xsi:type="dcterms:W3CDTF">2019-04-15T04:57:49Z</dcterms:modified>
</cp:coreProperties>
</file>